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Helvetica Neue" charset="0"/>
      <p:regular r:id="rId39"/>
      <p:bold r:id="rId40"/>
      <p:italic r:id="rId41"/>
      <p:boldItalic r:id="rId42"/>
    </p:embeddedFont>
    <p:embeddedFont>
      <p:font typeface="PMingLiU" pitchFamily="18" charset="-120"/>
      <p:regular r:id="rId43"/>
    </p:embeddedFont>
    <p:embeddedFont>
      <p:font typeface="Helvetica Neue Light" charset="0"/>
      <p:regular r:id="rId44"/>
      <p:bold r:id="rId45"/>
      <p:italic r:id="rId46"/>
      <p:boldItalic r:id="rId47"/>
    </p:embeddedFont>
    <p:embeddedFont>
      <p:font typeface="Calibri"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pos="2880">
          <p15:clr>
            <a:srgbClr val="A4A3A4"/>
          </p15:clr>
        </p15:guide>
        <p15:guide id="2" orient="horz" pos="162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HznmYQ04+rQCmo3fFUi63hLzM7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p:cViewPr>
        <p:scale>
          <a:sx n="106" d="100"/>
          <a:sy n="106" d="100"/>
        </p:scale>
        <p:origin x="828" y="198"/>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The “discussion phase” is known as the “phase of celebration” in French, Italian, Spanish, Polish, and Portuguese and the “execution phase” in German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EPISCOPALIS COMMUNIO, nos. 6-7</a:t>
            </a:r>
            <a:endParaRPr/>
          </a:p>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“6. Similarly, the Synod of Bishops must increasingly become a privileged instrument for </a:t>
            </a:r>
            <a:r>
              <a:rPr lang="es-ES" sz="1100" b="0" i="1" u="none" strike="noStrike" cap="none">
                <a:solidFill>
                  <a:srgbClr val="000000"/>
                </a:solidFill>
                <a:latin typeface="Arial"/>
                <a:ea typeface="Arial"/>
                <a:cs typeface="Arial"/>
                <a:sym typeface="Arial"/>
              </a:rPr>
              <a:t>listening</a:t>
            </a:r>
            <a:r>
              <a:rPr lang="es-ES" sz="1100" b="0" i="0" u="none" strike="noStrike" cap="none">
                <a:solidFill>
                  <a:srgbClr val="000000"/>
                </a:solidFill>
                <a:latin typeface="Arial"/>
                <a:ea typeface="Arial"/>
                <a:cs typeface="Arial"/>
                <a:sym typeface="Arial"/>
              </a:rPr>
              <a:t> to the People of God: “For the Synod Fathers we ask the Holy Spirit first of all for the gift of listening: to listen to God, that with him we may hear the cry of the people; to listen to the people until breathing in the desire to which God calls us”.</a:t>
            </a:r>
            <a:r>
              <a:rPr lang="es-ES" sz="1100" b="0" i="0" u="sng" strike="noStrike" cap="none">
                <a:solidFill>
                  <a:srgbClr val="000000"/>
                </a:solidFill>
                <a:latin typeface="Arial"/>
                <a:ea typeface="Arial"/>
                <a:cs typeface="Arial"/>
                <a:sym typeface="Arial"/>
                <a:hlinkClick r:id="rId3">
                  <a:extLst>
                    <a:ext uri="{A12FA001-AC4F-418D-AE19-62706E023703}">
                      <ahyp:hlinkClr xmlns="" xmlns:ahyp="http://schemas.microsoft.com/office/drawing/2018/hyperlinkcolor" val="tx"/>
                    </a:ext>
                  </a:extLst>
                </a:hlinkClick>
              </a:rPr>
              <a:t>[23]</a:t>
            </a:r>
            <a:endParaRPr sz="1100" b="0" i="0" u="none" strike="noStrike" cap="none">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s-ES" sz="1100" b="0" i="0" u="sng" strike="noStrike" cap="none">
                <a:solidFill>
                  <a:srgbClr val="000000"/>
                </a:solidFill>
                <a:latin typeface="Arial"/>
                <a:ea typeface="Arial"/>
                <a:cs typeface="Arial"/>
                <a:sym typeface="Arial"/>
                <a:hlinkClick r:id="rId4">
                  <a:extLst>
                    <a:ext uri="{A12FA001-AC4F-418D-AE19-62706E023703}">
                      <ahyp:hlinkClr xmlns="" xmlns:ahyp="http://schemas.microsoft.com/office/drawing/2018/hyperlinkcolor" val="tx"/>
                    </a:ext>
                  </a:extLst>
                </a:hlinkClick>
              </a:rPr>
              <a:t>[24]</a:t>
            </a:r>
            <a:r>
              <a:rPr lang="es-ES" sz="1100" b="0" i="0" u="none" strike="noStrike" cap="none">
                <a:solidFill>
                  <a:srgbClr val="000000"/>
                </a:solidFill>
                <a:latin typeface="Arial"/>
                <a:ea typeface="Arial"/>
                <a:cs typeface="Arial"/>
                <a:sym typeface="Arial"/>
              </a:rPr>
              <a:t> demonstrating, from one Assembly to another, that it is an eloquent expression of synodality as a “constitutive element of the Church”.</a:t>
            </a:r>
            <a:r>
              <a:rPr lang="es-ES" sz="1100" b="0" i="0" u="sng" strike="noStrike" cap="none">
                <a:solidFill>
                  <a:srgbClr val="000000"/>
                </a:solidFill>
                <a:latin typeface="Arial"/>
                <a:ea typeface="Arial"/>
                <a:cs typeface="Arial"/>
                <a:sym typeface="Arial"/>
                <a:hlinkClick r:id="rId5">
                  <a:extLst>
                    <a:ext uri="{A12FA001-AC4F-418D-AE19-62706E023703}">
                      <ahyp:hlinkClr xmlns="" xmlns:ahyp="http://schemas.microsoft.com/office/drawing/2018/hyperlinkcolor" val="tx"/>
                    </a:ext>
                  </a:extLst>
                </a:hlinkClick>
              </a:rPr>
              <a:t>[25]</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“Therefore, as </a:t>
            </a:r>
            <a:r>
              <a:rPr lang="es-ES" sz="1100" b="0" i="0" u="sng" strike="noStrike" cap="none">
                <a:solidFill>
                  <a:srgbClr val="000000"/>
                </a:solidFill>
                <a:latin typeface="Arial"/>
                <a:ea typeface="Arial"/>
                <a:cs typeface="Arial"/>
                <a:sym typeface="Arial"/>
                <a:hlinkClick r:id="rId6">
                  <a:extLst>
                    <a:ext uri="{A12FA001-AC4F-418D-AE19-62706E023703}">
                      <ahyp:hlinkClr xmlns="" xmlns:ahyp="http://schemas.microsoft.com/office/drawing/2018/hyperlinkcolor" val="tx"/>
                    </a:ext>
                  </a:extLst>
                </a:hlinkClick>
              </a:rPr>
              <a:t>John Paul II</a:t>
            </a:r>
            <a:r>
              <a:rPr lang="es-ES" sz="1100" b="0" i="0" u="none" strike="noStrike" cap="none">
                <a:solidFill>
                  <a:srgbClr val="000000"/>
                </a:solidFill>
                <a:latin typeface="Arial"/>
                <a:ea typeface="Arial"/>
                <a:cs typeface="Arial"/>
                <a:sym typeface="Arial"/>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s-ES" sz="1100" b="0" i="0" u="sng" strike="noStrike" cap="none">
                <a:solidFill>
                  <a:srgbClr val="000000"/>
                </a:solidFill>
                <a:latin typeface="Arial"/>
                <a:ea typeface="Arial"/>
                <a:cs typeface="Arial"/>
                <a:sym typeface="Arial"/>
                <a:hlinkClick r:id="rId7">
                  <a:extLst>
                    <a:ext uri="{A12FA001-AC4F-418D-AE19-62706E023703}">
                      <ahyp:hlinkClr xmlns="" xmlns:ahyp="http://schemas.microsoft.com/office/drawing/2018/hyperlinkcolor" val="tx"/>
                    </a:ext>
                  </a:extLst>
                </a:hlinkClick>
              </a:rPr>
              <a:t>[26]</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s-ES" sz="1100" b="0" i="0" u="sng" strike="noStrike" cap="none">
                <a:solidFill>
                  <a:srgbClr val="000000"/>
                </a:solidFill>
                <a:latin typeface="Arial"/>
                <a:ea typeface="Arial"/>
                <a:cs typeface="Arial"/>
                <a:sym typeface="Arial"/>
                <a:hlinkClick r:id="rId8">
                  <a:extLst>
                    <a:ext uri="{A12FA001-AC4F-418D-AE19-62706E023703}">
                      <ahyp:hlinkClr xmlns="" xmlns:ahyp="http://schemas.microsoft.com/office/drawing/2018/hyperlinkcolor" val="tx"/>
                    </a:ext>
                  </a:extLst>
                </a:hlinkClick>
              </a:rPr>
              <a:t>[27]</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s-ES" sz="1100" b="0" i="1" u="none" strike="noStrike" cap="none">
                <a:solidFill>
                  <a:srgbClr val="000000"/>
                </a:solidFill>
                <a:latin typeface="Arial"/>
                <a:ea typeface="Arial"/>
                <a:cs typeface="Arial"/>
                <a:sym typeface="Arial"/>
              </a:rPr>
              <a:t>sensus fidei</a:t>
            </a:r>
            <a:r>
              <a:rPr lang="es-ES" sz="1100" b="0" i="0" u="none" strike="noStrike" cap="none">
                <a:solidFill>
                  <a:srgbClr val="000000"/>
                </a:solidFill>
                <a:latin typeface="Arial"/>
                <a:ea typeface="Arial"/>
                <a:cs typeface="Arial"/>
                <a:sym typeface="Arial"/>
              </a:rPr>
              <a:t> of the People of God – “which they need to distinguish carefully from the changing currents of public opinion”</a:t>
            </a:r>
            <a:r>
              <a:rPr lang="es-ES" sz="1100" b="0" i="0" u="sng" strike="noStrike" cap="none">
                <a:solidFill>
                  <a:srgbClr val="000000"/>
                </a:solidFill>
                <a:latin typeface="Arial"/>
                <a:ea typeface="Arial"/>
                <a:cs typeface="Arial"/>
                <a:sym typeface="Arial"/>
                <a:hlinkClick r:id="rId9">
                  <a:extLst>
                    <a:ext uri="{A12FA001-AC4F-418D-AE19-62706E023703}">
                      <ahyp:hlinkClr xmlns="" xmlns:ahyp="http://schemas.microsoft.com/office/drawing/2018/hyperlinkcolor" val="tx"/>
                    </a:ext>
                  </a:extLst>
                </a:hlinkClick>
              </a:rPr>
              <a:t>[28]</a:t>
            </a:r>
            <a:r>
              <a:rPr lang="es-ES" sz="1100" b="0" i="0" u="none" strike="noStrike" cap="none">
                <a:solidFill>
                  <a:srgbClr val="000000"/>
                </a:solidFill>
                <a:latin typeface="Arial"/>
                <a:ea typeface="Arial"/>
                <a:cs typeface="Arial"/>
                <a:sym typeface="Arial"/>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s-ES" sz="1100" b="0" i="1" u="none" strike="noStrike" cap="none">
                <a:solidFill>
                  <a:srgbClr val="000000"/>
                </a:solidFill>
                <a:latin typeface="Arial"/>
                <a:ea typeface="Arial"/>
                <a:cs typeface="Arial"/>
                <a:sym typeface="Arial"/>
              </a:rPr>
              <a:t>consensus ecclesiae</a:t>
            </a:r>
            <a:r>
              <a:rPr lang="es-ES" sz="1100" b="0" i="0" u="none" strike="noStrike" cap="none">
                <a:solidFill>
                  <a:srgbClr val="000000"/>
                </a:solidFill>
                <a:latin typeface="Arial"/>
                <a:ea typeface="Arial"/>
                <a:cs typeface="Arial"/>
                <a:sym typeface="Arial"/>
              </a:rPr>
              <a:t> is not determined by the tallying of votes, but is the outcome of the working of the Spirit, the soul of the one Church of Christ”.</a:t>
            </a:r>
            <a:r>
              <a:rPr lang="es-ES" sz="1100" b="0" i="0" u="sng" strike="noStrike" cap="none">
                <a:solidFill>
                  <a:srgbClr val="000000"/>
                </a:solidFill>
                <a:latin typeface="Arial"/>
                <a:ea typeface="Arial"/>
                <a:cs typeface="Arial"/>
                <a:sym typeface="Arial"/>
                <a:hlinkClick r:id="rId10">
                  <a:extLst>
                    <a:ext uri="{A12FA001-AC4F-418D-AE19-62706E023703}">
                      <ahyp:hlinkClr xmlns="" xmlns:ahyp="http://schemas.microsoft.com/office/drawing/2018/hyperlinkcolor" val="tx"/>
                    </a:ext>
                  </a:extLst>
                </a:hlinkClick>
              </a:rPr>
              <a:t>[29]</a:t>
            </a:r>
            <a:r>
              <a:rPr lang="es-ES" sz="1100" b="0" i="0" u="none" strike="noStrike" cap="none">
                <a:solidFill>
                  <a:srgbClr val="000000"/>
                </a:solidFill>
                <a:latin typeface="Arial"/>
                <a:ea typeface="Arial"/>
                <a:cs typeface="Arial"/>
                <a:sym typeface="Arial"/>
              </a:rPr>
              <a:t> Therefore the vote of the Synod Fathers, “if morally unanimous, has a qualitative ecclesial weight which surpasses the merely formal aspect of the consultative vote”.</a:t>
            </a:r>
            <a:r>
              <a:rPr lang="es-ES" sz="1100" b="0" i="0" u="sng" strike="noStrike" cap="none">
                <a:solidFill>
                  <a:srgbClr val="000000"/>
                </a:solidFill>
                <a:latin typeface="Arial"/>
                <a:ea typeface="Arial"/>
                <a:cs typeface="Arial"/>
                <a:sym typeface="Arial"/>
                <a:hlinkClick r:id="rId11">
                  <a:extLst>
                    <a:ext uri="{A12FA001-AC4F-418D-AE19-62706E023703}">
                      <ahyp:hlinkClr xmlns="" xmlns:ahyp="http://schemas.microsoft.com/office/drawing/2018/hyperlinkcolor" val="tx"/>
                    </a:ext>
                  </a:extLst>
                </a:hlinkClick>
              </a:rPr>
              <a:t>[30]</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lang="es-ES" sz="1100" b="0" i="0" u="sng" strike="noStrike" cap="none">
                <a:solidFill>
                  <a:srgbClr val="000000"/>
                </a:solidFill>
                <a:latin typeface="Arial"/>
                <a:ea typeface="Arial"/>
                <a:cs typeface="Arial"/>
                <a:sym typeface="Arial"/>
                <a:hlinkClick r:id="rId12">
                  <a:extLst>
                    <a:ext uri="{A12FA001-AC4F-418D-AE19-62706E023703}">
                      <ahyp:hlinkClr xmlns="" xmlns:ahyp="http://schemas.microsoft.com/office/drawing/2018/hyperlinkcolor" val="tx"/>
                    </a:ext>
                  </a:extLst>
                </a:hlinkClick>
              </a:rPr>
              <a:t>[31]</a:t>
            </a:r>
            <a:r>
              <a:rPr lang="es-ES" sz="1100" b="0" i="0" u="none" strike="noStrike" cap="none">
                <a:solidFill>
                  <a:srgbClr val="000000"/>
                </a:solidFill>
                <a:latin typeface="Arial"/>
                <a:ea typeface="Arial"/>
                <a:cs typeface="Arial"/>
                <a:sym typeface="Arial"/>
              </a:rPr>
              <a:t> In this way, it can be seen that the synodal process not only has its point of departure but also its point of arrival in the People of God, upon whom the gifts of grace bestowed by the Holy Spirit through the gathering of Bishops in Assembly must be poured out.”</a:t>
            </a:r>
            <a:endParaRPr/>
          </a:p>
        </p:txBody>
      </p:sp>
      <p:sp>
        <p:nvSpPr>
          <p:cNvPr id="197" name="Google Shape;197;p12: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None/>
              </a:p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10" name="Google Shape;310;p26: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None/>
              </a:p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35" name="Google Shape;335;p29: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None/>
              </a:p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http://www.vatican.va/content/francesco/en/speeches/2015/october/documents/papa-francesco_20151017_50-anniversario-sinodo.html</a:t>
            </a:r>
            <a:endParaRPr/>
          </a:p>
          <a:p>
            <a:pPr marL="457200" lvl="0" indent="-298450" algn="l" rtl="0">
              <a:lnSpc>
                <a:spcPct val="100000"/>
              </a:lnSpc>
              <a:spcBef>
                <a:spcPts val="0"/>
              </a:spcBef>
              <a:spcAft>
                <a:spcPts val="0"/>
              </a:spcAft>
              <a:buSzPts val="1100"/>
              <a:buChar char="●"/>
            </a:pPr>
            <a:r>
              <a:rPr lang="es-ES">
                <a:solidFill>
                  <a:schemeClr val="dk1"/>
                </a:solidFill>
                <a:latin typeface="Arial"/>
                <a:ea typeface="Arial"/>
                <a:cs typeface="Arial"/>
                <a:sym typeface="Arial"/>
              </a:rPr>
              <a:t>We must continue along this path. The world in which we live, and which we are called to love and serve, even with its contradictions, demands that the Church strengthen cooperation in all areas of her mission. It is precisely this path of </a:t>
            </a:r>
            <a:r>
              <a:rPr lang="es-ES" i="1">
                <a:solidFill>
                  <a:schemeClr val="dk1"/>
                </a:solidFill>
                <a:latin typeface="Arial"/>
                <a:ea typeface="Arial"/>
                <a:cs typeface="Arial"/>
                <a:sym typeface="Arial"/>
              </a:rPr>
              <a:t>synodality</a:t>
            </a:r>
            <a:r>
              <a:rPr lang="es-ES" i="0">
                <a:solidFill>
                  <a:schemeClr val="dk1"/>
                </a:solidFill>
                <a:latin typeface="Arial"/>
                <a:ea typeface="Arial"/>
                <a:cs typeface="Arial"/>
                <a:sym typeface="Arial"/>
              </a:rPr>
              <a:t> which God expects of the Church of the third millennium.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r>
              <a:rPr lang="es-ES">
                <a:solidFill>
                  <a:schemeClr val="dk1"/>
                </a:solidFill>
                <a:latin typeface="Arial"/>
                <a:ea typeface="Arial"/>
                <a:cs typeface="Arial"/>
                <a:sym typeface="Arial"/>
              </a:rPr>
              <a:t>* * *</a:t>
            </a:r>
            <a:endParaRPr/>
          </a:p>
          <a:p>
            <a:pPr marL="457200" lvl="0" indent="-298450" algn="l" rtl="0">
              <a:lnSpc>
                <a:spcPct val="100000"/>
              </a:lnSpc>
              <a:spcBef>
                <a:spcPts val="0"/>
              </a:spcBef>
              <a:spcAft>
                <a:spcPts val="0"/>
              </a:spcAft>
              <a:buSzPts val="1100"/>
              <a:buChar char="●"/>
            </a:pPr>
            <a:r>
              <a:rPr lang="es-ES" sz="1100"/>
              <a:t>“What the Lord is asking of us is already in some sense present in the very word </a:t>
            </a:r>
            <a:r>
              <a:rPr lang="es-ES" sz="1100" b="1"/>
              <a:t>“Synod.” Journeying together </a:t>
            </a:r>
            <a:r>
              <a:rPr lang="es-ES" sz="1100"/>
              <a:t>– laity, pastors, the Bishop of Rome – is an </a:t>
            </a:r>
            <a:r>
              <a:rPr lang="es-ES" sz="1100" b="1"/>
              <a:t>easy concept to put into words, but not so easy to put into practice</a:t>
            </a:r>
            <a:r>
              <a:rPr lang="es-ES" sz="1100"/>
              <a:t>.”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endParaRPr/>
          </a:p>
        </p:txBody>
      </p:sp>
      <p:sp>
        <p:nvSpPr>
          <p:cNvPr id="148" name="Google Shape;148;p5: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chemeClr val="dk1"/>
                </a:solidFill>
                <a:latin typeface="Calibri"/>
                <a:ea typeface="Calibri"/>
                <a:cs typeface="Calibri"/>
                <a:sym typeface="Calibri"/>
              </a:rPr>
              <a:pPr marL="0" marR="0" lvl="0" indent="0" algn="l" rtl="0">
                <a:lnSpc>
                  <a:spcPct val="100000"/>
                </a:lnSpc>
                <a:spcBef>
                  <a:spcPts val="0"/>
                </a:spcBef>
                <a:spcAft>
                  <a:spcPts val="0"/>
                </a:spcAft>
                <a:buNone/>
              </a:pPr>
              <a:t>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https://www.instagram.com/synod.va/" TargetMode="External"/><Relationship Id="rId4" Type="http://schemas.openxmlformats.org/officeDocument/2006/relationships/image" Target="../media/image4.png"/><Relationship Id="rId9"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13" name="Google Shape;13;p38"/>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8"/>
          <p:cNvSpPr txBox="1">
            <a:spLocks noGrp="1"/>
          </p:cNvSpPr>
          <p:nvPr>
            <p:ph type="title"/>
          </p:nvPr>
        </p:nvSpPr>
        <p:spPr>
          <a:xfrm>
            <a:off x="405000" y="1790100"/>
            <a:ext cx="8226300" cy="97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4400">
                <a:solidFill>
                  <a:srgbClr val="DE8F32"/>
                </a:solidFill>
              </a:defRPr>
            </a:lvl2pPr>
            <a:lvl3pPr lvl="2" algn="ctr">
              <a:lnSpc>
                <a:spcPct val="100000"/>
              </a:lnSpc>
              <a:spcBef>
                <a:spcPts val="0"/>
              </a:spcBef>
              <a:spcAft>
                <a:spcPts val="0"/>
              </a:spcAft>
              <a:buClr>
                <a:srgbClr val="DE8F32"/>
              </a:buClr>
              <a:buSzPts val="4400"/>
              <a:buNone/>
              <a:defRPr sz="4400">
                <a:solidFill>
                  <a:srgbClr val="DE8F32"/>
                </a:solidFill>
              </a:defRPr>
            </a:lvl3pPr>
            <a:lvl4pPr lvl="3" algn="ctr">
              <a:lnSpc>
                <a:spcPct val="100000"/>
              </a:lnSpc>
              <a:spcBef>
                <a:spcPts val="0"/>
              </a:spcBef>
              <a:spcAft>
                <a:spcPts val="0"/>
              </a:spcAft>
              <a:buClr>
                <a:srgbClr val="DE8F32"/>
              </a:buClr>
              <a:buSzPts val="4400"/>
              <a:buNone/>
              <a:defRPr sz="4400">
                <a:solidFill>
                  <a:srgbClr val="DE8F32"/>
                </a:solidFill>
              </a:defRPr>
            </a:lvl4pPr>
            <a:lvl5pPr lvl="4" algn="ctr">
              <a:lnSpc>
                <a:spcPct val="100000"/>
              </a:lnSpc>
              <a:spcBef>
                <a:spcPts val="0"/>
              </a:spcBef>
              <a:spcAft>
                <a:spcPts val="0"/>
              </a:spcAft>
              <a:buClr>
                <a:srgbClr val="DE8F32"/>
              </a:buClr>
              <a:buSzPts val="4400"/>
              <a:buNone/>
              <a:defRPr sz="4400">
                <a:solidFill>
                  <a:srgbClr val="DE8F32"/>
                </a:solidFill>
              </a:defRPr>
            </a:lvl5pPr>
            <a:lvl6pPr lvl="5" algn="ctr">
              <a:lnSpc>
                <a:spcPct val="100000"/>
              </a:lnSpc>
              <a:spcBef>
                <a:spcPts val="0"/>
              </a:spcBef>
              <a:spcAft>
                <a:spcPts val="0"/>
              </a:spcAft>
              <a:buClr>
                <a:srgbClr val="DE8F32"/>
              </a:buClr>
              <a:buSzPts val="4400"/>
              <a:buNone/>
              <a:defRPr sz="4400">
                <a:solidFill>
                  <a:srgbClr val="DE8F32"/>
                </a:solidFill>
              </a:defRPr>
            </a:lvl6pPr>
            <a:lvl7pPr lvl="6" algn="ctr">
              <a:lnSpc>
                <a:spcPct val="100000"/>
              </a:lnSpc>
              <a:spcBef>
                <a:spcPts val="0"/>
              </a:spcBef>
              <a:spcAft>
                <a:spcPts val="0"/>
              </a:spcAft>
              <a:buClr>
                <a:srgbClr val="DE8F32"/>
              </a:buClr>
              <a:buSzPts val="4400"/>
              <a:buNone/>
              <a:defRPr sz="4400">
                <a:solidFill>
                  <a:srgbClr val="DE8F32"/>
                </a:solidFill>
              </a:defRPr>
            </a:lvl7pPr>
            <a:lvl8pPr lvl="7" algn="ctr">
              <a:lnSpc>
                <a:spcPct val="100000"/>
              </a:lnSpc>
              <a:spcBef>
                <a:spcPts val="0"/>
              </a:spcBef>
              <a:spcAft>
                <a:spcPts val="0"/>
              </a:spcAft>
              <a:buClr>
                <a:srgbClr val="DE8F32"/>
              </a:buClr>
              <a:buSzPts val="4400"/>
              <a:buNone/>
              <a:defRPr sz="4400">
                <a:solidFill>
                  <a:srgbClr val="DE8F32"/>
                </a:solidFill>
              </a:defRPr>
            </a:lvl8pPr>
            <a:lvl9pPr lvl="8" algn="ctr">
              <a:lnSpc>
                <a:spcPct val="100000"/>
              </a:lnSpc>
              <a:spcBef>
                <a:spcPts val="0"/>
              </a:spcBef>
              <a:spcAft>
                <a:spcPts val="0"/>
              </a:spcAft>
              <a:buClr>
                <a:srgbClr val="DE8F32"/>
              </a:buClr>
              <a:buSzPts val="4400"/>
              <a:buNone/>
              <a:defRPr sz="4400">
                <a:solidFill>
                  <a:srgbClr val="DE8F32"/>
                </a:solidFill>
              </a:defRPr>
            </a:lvl9pPr>
          </a:lstStyle>
          <a:p>
            <a:endParaRPr/>
          </a:p>
        </p:txBody>
      </p:sp>
      <p:sp>
        <p:nvSpPr>
          <p:cNvPr id="15" name="Google Shape;15;p38"/>
          <p:cNvSpPr txBox="1">
            <a:spLocks noGrp="1"/>
          </p:cNvSpPr>
          <p:nvPr>
            <p:ph type="subTitle" idx="1"/>
          </p:nvPr>
        </p:nvSpPr>
        <p:spPr>
          <a:xfrm>
            <a:off x="2237250" y="2855580"/>
            <a:ext cx="4561800" cy="4956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3209100" y="3791000"/>
            <a:ext cx="2618100" cy="3345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63"/>
        <p:cNvGrpSpPr/>
        <p:nvPr/>
      </p:nvGrpSpPr>
      <p:grpSpPr>
        <a:xfrm>
          <a:off x="0" y="0"/>
          <a:ext cx="0" cy="0"/>
          <a:chOff x="0" y="0"/>
          <a:chExt cx="0" cy="0"/>
        </a:xfrm>
      </p:grpSpPr>
      <p:sp>
        <p:nvSpPr>
          <p:cNvPr id="64" name="Google Shape;64;p4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65" name="Google Shape;65;p4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8" name="Google Shape;68;p4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9" name="Google Shape;69;p4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70" name="Google Shape;70;p47"/>
          <p:cNvSpPr txBox="1">
            <a:spLocks noGrp="1"/>
          </p:cNvSpPr>
          <p:nvPr>
            <p:ph type="body" idx="1"/>
          </p:nvPr>
        </p:nvSpPr>
        <p:spPr>
          <a:xfrm>
            <a:off x="4566375" y="1933875"/>
            <a:ext cx="3554100" cy="1376400"/>
          </a:xfrm>
          <a:prstGeom prst="rect">
            <a:avLst/>
          </a:prstGeom>
          <a:solidFill>
            <a:srgbClr val="FFFFFF"/>
          </a:solidFill>
          <a:ln>
            <a:noFill/>
          </a:ln>
        </p:spPr>
        <p:txBody>
          <a:bodyPr spcFirstLastPara="1" wrap="square" lIns="91425" tIns="91425" rIns="91425" bIns="91425" anchor="ctr"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71" name="Google Shape;71;p4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852825" y="896725"/>
            <a:ext cx="7255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74" name="Google Shape;74;p48"/>
          <p:cNvSpPr txBox="1">
            <a:spLocks noGrp="1"/>
          </p:cNvSpPr>
          <p:nvPr>
            <p:ph type="body" idx="1"/>
          </p:nvPr>
        </p:nvSpPr>
        <p:spPr>
          <a:xfrm>
            <a:off x="852825" y="1589673"/>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5" name="Google Shape;75;p48"/>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76" name="Google Shape;76;p4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77" name="Google Shape;77;p48"/>
          <p:cNvSpPr txBox="1">
            <a:spLocks noGrp="1"/>
          </p:cNvSpPr>
          <p:nvPr>
            <p:ph type="body" idx="3"/>
          </p:nvPr>
        </p:nvSpPr>
        <p:spPr>
          <a:xfrm>
            <a:off x="4697050" y="1589675"/>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78"/>
        <p:cNvGrpSpPr/>
        <p:nvPr/>
      </p:nvGrpSpPr>
      <p:grpSpPr>
        <a:xfrm>
          <a:off x="0" y="0"/>
          <a:ext cx="0" cy="0"/>
          <a:chOff x="0" y="0"/>
          <a:chExt cx="0" cy="0"/>
        </a:xfrm>
      </p:grpSpPr>
      <p:pic>
        <p:nvPicPr>
          <p:cNvPr id="79" name="Google Shape;79;p49"/>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80" name="Google Shape;80;p49"/>
          <p:cNvSpPr txBox="1">
            <a:spLocks noGrp="1"/>
          </p:cNvSpPr>
          <p:nvPr>
            <p:ph type="title"/>
          </p:nvPr>
        </p:nvSpPr>
        <p:spPr>
          <a:xfrm>
            <a:off x="668075" y="896725"/>
            <a:ext cx="7774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None/>
              <a:defRPr sz="2500" b="1"/>
            </a:lvl2pPr>
            <a:lvl3pPr lvl="2" algn="l">
              <a:lnSpc>
                <a:spcPct val="100000"/>
              </a:lnSpc>
              <a:spcBef>
                <a:spcPts val="0"/>
              </a:spcBef>
              <a:spcAft>
                <a:spcPts val="0"/>
              </a:spcAft>
              <a:buSzPts val="2500"/>
              <a:buNone/>
              <a:defRPr sz="2500" b="1"/>
            </a:lvl3pPr>
            <a:lvl4pPr lvl="3" algn="l">
              <a:lnSpc>
                <a:spcPct val="100000"/>
              </a:lnSpc>
              <a:spcBef>
                <a:spcPts val="0"/>
              </a:spcBef>
              <a:spcAft>
                <a:spcPts val="0"/>
              </a:spcAft>
              <a:buSzPts val="2500"/>
              <a:buNone/>
              <a:defRPr sz="2500" b="1"/>
            </a:lvl4pPr>
            <a:lvl5pPr lvl="4" algn="l">
              <a:lnSpc>
                <a:spcPct val="100000"/>
              </a:lnSpc>
              <a:spcBef>
                <a:spcPts val="0"/>
              </a:spcBef>
              <a:spcAft>
                <a:spcPts val="0"/>
              </a:spcAft>
              <a:buSzPts val="2500"/>
              <a:buNone/>
              <a:defRPr sz="2500" b="1"/>
            </a:lvl5pPr>
            <a:lvl6pPr lvl="5" algn="l">
              <a:lnSpc>
                <a:spcPct val="100000"/>
              </a:lnSpc>
              <a:spcBef>
                <a:spcPts val="0"/>
              </a:spcBef>
              <a:spcAft>
                <a:spcPts val="0"/>
              </a:spcAft>
              <a:buSzPts val="2500"/>
              <a:buNone/>
              <a:defRPr sz="2500" b="1"/>
            </a:lvl6pPr>
            <a:lvl7pPr lvl="6" algn="l">
              <a:lnSpc>
                <a:spcPct val="100000"/>
              </a:lnSpc>
              <a:spcBef>
                <a:spcPts val="0"/>
              </a:spcBef>
              <a:spcAft>
                <a:spcPts val="0"/>
              </a:spcAft>
              <a:buSzPts val="2500"/>
              <a:buNone/>
              <a:defRPr sz="2500" b="1"/>
            </a:lvl7pPr>
            <a:lvl8pPr lvl="7" algn="l">
              <a:lnSpc>
                <a:spcPct val="100000"/>
              </a:lnSpc>
              <a:spcBef>
                <a:spcPts val="0"/>
              </a:spcBef>
              <a:spcAft>
                <a:spcPts val="0"/>
              </a:spcAft>
              <a:buSzPts val="2500"/>
              <a:buNone/>
              <a:defRPr sz="2500" b="1"/>
            </a:lvl8pPr>
            <a:lvl9pPr lvl="8" algn="l">
              <a:lnSpc>
                <a:spcPct val="100000"/>
              </a:lnSpc>
              <a:spcBef>
                <a:spcPts val="0"/>
              </a:spcBef>
              <a:spcAft>
                <a:spcPts val="0"/>
              </a:spcAft>
              <a:buSzPts val="2500"/>
              <a:buNone/>
              <a:defRPr sz="2500" b="1"/>
            </a:lvl9pPr>
          </a:lstStyle>
          <a:p>
            <a:endParaRPr/>
          </a:p>
        </p:txBody>
      </p:sp>
      <p:sp>
        <p:nvSpPr>
          <p:cNvPr id="81" name="Google Shape;81;p49"/>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82" name="Google Shape;82;p4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83" name="Google Shape;83;p49"/>
          <p:cNvSpPr txBox="1">
            <a:spLocks noGrp="1"/>
          </p:cNvSpPr>
          <p:nvPr>
            <p:ph type="body" idx="2"/>
          </p:nvPr>
        </p:nvSpPr>
        <p:spPr>
          <a:xfrm>
            <a:off x="668075" y="1788300"/>
            <a:ext cx="3626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84" name="Google Shape;84;p49"/>
          <p:cNvSpPr txBox="1">
            <a:spLocks noGrp="1"/>
          </p:cNvSpPr>
          <p:nvPr>
            <p:ph type="body" idx="3"/>
          </p:nvPr>
        </p:nvSpPr>
        <p:spPr>
          <a:xfrm>
            <a:off x="4849500" y="1788300"/>
            <a:ext cx="3593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85"/>
        <p:cNvGrpSpPr/>
        <p:nvPr/>
      </p:nvGrpSpPr>
      <p:grpSpPr>
        <a:xfrm>
          <a:off x="0" y="0"/>
          <a:ext cx="0" cy="0"/>
          <a:chOff x="0" y="0"/>
          <a:chExt cx="0" cy="0"/>
        </a:xfrm>
      </p:grpSpPr>
      <p:sp>
        <p:nvSpPr>
          <p:cNvPr id="86" name="Google Shape;86;p50"/>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0"/>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88" name="Google Shape;88;p50"/>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9" name="Google Shape;89;p50"/>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0" name="Google Shape;90;p50"/>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1" name="Google Shape;91;p50"/>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2" name="Google Shape;92;p50"/>
          <p:cNvSpPr txBox="1">
            <a:spLocks noGrp="1"/>
          </p:cNvSpPr>
          <p:nvPr>
            <p:ph type="body" idx="1"/>
          </p:nvPr>
        </p:nvSpPr>
        <p:spPr>
          <a:xfrm>
            <a:off x="197400" y="619125"/>
            <a:ext cx="4194300" cy="26511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3" name="Google Shape;93;p5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94"/>
        <p:cNvGrpSpPr/>
        <p:nvPr/>
      </p:nvGrpSpPr>
      <p:grpSpPr>
        <a:xfrm>
          <a:off x="0" y="0"/>
          <a:ext cx="0" cy="0"/>
          <a:chOff x="0" y="0"/>
          <a:chExt cx="0" cy="0"/>
        </a:xfrm>
      </p:grpSpPr>
      <p:sp>
        <p:nvSpPr>
          <p:cNvPr id="95" name="Google Shape;95;p5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4300"/>
              <a:buNone/>
              <a:defRPr sz="4300" b="1">
                <a:solidFill>
                  <a:srgbClr val="000000"/>
                </a:solidFill>
              </a:defRPr>
            </a:lvl2pPr>
            <a:lvl3pPr lvl="2" algn="ctr">
              <a:lnSpc>
                <a:spcPct val="100000"/>
              </a:lnSpc>
              <a:spcBef>
                <a:spcPts val="0"/>
              </a:spcBef>
              <a:spcAft>
                <a:spcPts val="0"/>
              </a:spcAft>
              <a:buClr>
                <a:srgbClr val="000000"/>
              </a:buClr>
              <a:buSzPts val="4300"/>
              <a:buNone/>
              <a:defRPr sz="4300" b="1">
                <a:solidFill>
                  <a:srgbClr val="000000"/>
                </a:solidFill>
              </a:defRPr>
            </a:lvl3pPr>
            <a:lvl4pPr lvl="3" algn="ctr">
              <a:lnSpc>
                <a:spcPct val="100000"/>
              </a:lnSpc>
              <a:spcBef>
                <a:spcPts val="0"/>
              </a:spcBef>
              <a:spcAft>
                <a:spcPts val="0"/>
              </a:spcAft>
              <a:buClr>
                <a:srgbClr val="000000"/>
              </a:buClr>
              <a:buSzPts val="4300"/>
              <a:buNone/>
              <a:defRPr sz="4300" b="1">
                <a:solidFill>
                  <a:srgbClr val="000000"/>
                </a:solidFill>
              </a:defRPr>
            </a:lvl4pPr>
            <a:lvl5pPr lvl="4" algn="ctr">
              <a:lnSpc>
                <a:spcPct val="100000"/>
              </a:lnSpc>
              <a:spcBef>
                <a:spcPts val="0"/>
              </a:spcBef>
              <a:spcAft>
                <a:spcPts val="0"/>
              </a:spcAft>
              <a:buClr>
                <a:srgbClr val="000000"/>
              </a:buClr>
              <a:buSzPts val="4300"/>
              <a:buNone/>
              <a:defRPr sz="4300" b="1">
                <a:solidFill>
                  <a:srgbClr val="000000"/>
                </a:solidFill>
              </a:defRPr>
            </a:lvl5pPr>
            <a:lvl6pPr lvl="5" algn="ctr">
              <a:lnSpc>
                <a:spcPct val="100000"/>
              </a:lnSpc>
              <a:spcBef>
                <a:spcPts val="0"/>
              </a:spcBef>
              <a:spcAft>
                <a:spcPts val="0"/>
              </a:spcAft>
              <a:buClr>
                <a:srgbClr val="000000"/>
              </a:buClr>
              <a:buSzPts val="4300"/>
              <a:buNone/>
              <a:defRPr sz="4300" b="1">
                <a:solidFill>
                  <a:srgbClr val="000000"/>
                </a:solidFill>
              </a:defRPr>
            </a:lvl6pPr>
            <a:lvl7pPr lvl="6" algn="ctr">
              <a:lnSpc>
                <a:spcPct val="100000"/>
              </a:lnSpc>
              <a:spcBef>
                <a:spcPts val="0"/>
              </a:spcBef>
              <a:spcAft>
                <a:spcPts val="0"/>
              </a:spcAft>
              <a:buClr>
                <a:srgbClr val="000000"/>
              </a:buClr>
              <a:buSzPts val="4300"/>
              <a:buNone/>
              <a:defRPr sz="4300" b="1">
                <a:solidFill>
                  <a:srgbClr val="000000"/>
                </a:solidFill>
              </a:defRPr>
            </a:lvl7pPr>
            <a:lvl8pPr lvl="7" algn="ctr">
              <a:lnSpc>
                <a:spcPct val="100000"/>
              </a:lnSpc>
              <a:spcBef>
                <a:spcPts val="0"/>
              </a:spcBef>
              <a:spcAft>
                <a:spcPts val="0"/>
              </a:spcAft>
              <a:buClr>
                <a:srgbClr val="000000"/>
              </a:buClr>
              <a:buSzPts val="4300"/>
              <a:buNone/>
              <a:defRPr sz="4300" b="1">
                <a:solidFill>
                  <a:srgbClr val="000000"/>
                </a:solidFill>
              </a:defRPr>
            </a:lvl8pPr>
            <a:lvl9pPr lvl="8" algn="ctr">
              <a:lnSpc>
                <a:spcPct val="100000"/>
              </a:lnSpc>
              <a:spcBef>
                <a:spcPts val="0"/>
              </a:spcBef>
              <a:spcAft>
                <a:spcPts val="0"/>
              </a:spcAft>
              <a:buClr>
                <a:srgbClr val="000000"/>
              </a:buClr>
              <a:buSzPts val="4300"/>
              <a:buNone/>
              <a:defRPr sz="4300" b="1">
                <a:solidFill>
                  <a:srgbClr val="000000"/>
                </a:solidFill>
              </a:defRPr>
            </a:lvl9pPr>
          </a:lstStyle>
          <a:p>
            <a:endParaRPr/>
          </a:p>
        </p:txBody>
      </p:sp>
      <p:sp>
        <p:nvSpPr>
          <p:cNvPr id="97" name="Google Shape;97;p5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98" name="Google Shape;98;p51"/>
          <p:cNvSpPr txBox="1">
            <a:spLocks noGrp="1"/>
          </p:cNvSpPr>
          <p:nvPr>
            <p:ph type="body" idx="2"/>
          </p:nvPr>
        </p:nvSpPr>
        <p:spPr>
          <a:xfrm>
            <a:off x="4899825" y="1375125"/>
            <a:ext cx="3532800" cy="2115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99" name="Google Shape;99;p5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p:cSld name="BLANK_1_2">
    <p:spTree>
      <p:nvGrpSpPr>
        <p:cNvPr id="1" name="Shape 100"/>
        <p:cNvGrpSpPr/>
        <p:nvPr/>
      </p:nvGrpSpPr>
      <p:grpSpPr>
        <a:xfrm>
          <a:off x="0" y="0"/>
          <a:ext cx="0" cy="0"/>
          <a:chOff x="0" y="0"/>
          <a:chExt cx="0" cy="0"/>
        </a:xfrm>
      </p:grpSpPr>
      <p:sp>
        <p:nvSpPr>
          <p:cNvPr id="101" name="Google Shape;101;p5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102" name="Google Shape;102;p52"/>
          <p:cNvSpPr txBox="1"/>
          <p:nvPr/>
        </p:nvSpPr>
        <p:spPr>
          <a:xfrm>
            <a:off x="2290800" y="1218400"/>
            <a:ext cx="1812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000000"/>
                </a:solidFill>
                <a:latin typeface="Helvetica Neue"/>
                <a:ea typeface="Helvetica Neue"/>
                <a:cs typeface="Helvetica Neue"/>
                <a:sym typeface="Helvetica Neue"/>
              </a:rPr>
              <a:t>Contact</a:t>
            </a:r>
            <a:endParaRPr sz="2800" b="1" i="0" u="none" strike="noStrike" cap="none">
              <a:solidFill>
                <a:srgbClr val="000000"/>
              </a:solidFill>
              <a:latin typeface="Helvetica Neue"/>
              <a:ea typeface="Helvetica Neue"/>
              <a:cs typeface="Helvetica Neue"/>
              <a:sym typeface="Helvetica Neue"/>
            </a:endParaRPr>
          </a:p>
        </p:txBody>
      </p:sp>
      <p:sp>
        <p:nvSpPr>
          <p:cNvPr id="103" name="Google Shape;103;p52"/>
          <p:cNvSpPr txBox="1"/>
          <p:nvPr/>
        </p:nvSpPr>
        <p:spPr>
          <a:xfrm>
            <a:off x="2290800" y="1928050"/>
            <a:ext cx="4136100" cy="179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ES" sz="1350" b="1" i="0" u="none" strike="noStrike" cap="none">
                <a:solidFill>
                  <a:srgbClr val="151B26"/>
                </a:solidFill>
                <a:highlight>
                  <a:srgbClr val="F6F8F9"/>
                </a:highlight>
                <a:latin typeface="Helvetica Neue"/>
                <a:ea typeface="Helvetica Neue"/>
                <a:cs typeface="Helvetica Neue"/>
                <a:sym typeface="Helvetica Neue"/>
              </a:rPr>
              <a:t>General Secretariat for Synod of Bishops</a:t>
            </a:r>
            <a:endParaRPr sz="1500" b="1"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Phone: </a:t>
            </a:r>
            <a:r>
              <a:rPr lang="es-ES" sz="1200" b="0" i="0" u="none" strike="noStrike" cap="none">
                <a:solidFill>
                  <a:srgbClr val="151B26"/>
                </a:solidFill>
                <a:highlight>
                  <a:srgbClr val="F6F8F9"/>
                </a:highlight>
                <a:latin typeface="Helvetica Neue"/>
                <a:ea typeface="Helvetica Neue"/>
                <a:cs typeface="Helvetica Neue"/>
                <a:sym typeface="Helvetica Neue"/>
              </a:rPr>
              <a:t>(+39) 06 698 84821 / 84324</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none" strike="noStrike" cap="none">
                <a:solidFill>
                  <a:schemeClr val="dk1"/>
                </a:solidFill>
                <a:highlight>
                  <a:srgbClr val="F6F8F9"/>
                </a:highlight>
                <a:latin typeface="Helvetica Neue"/>
                <a:ea typeface="Helvetica Neue"/>
                <a:cs typeface="Helvetica Neue"/>
                <a:sym typeface="Helvetica Neue"/>
              </a:rPr>
              <a:t>synodus@synod.va</a:t>
            </a:r>
            <a:r>
              <a:rPr lang="es-ES" sz="1200" b="0" i="0" u="none" strike="noStrike" cap="none">
                <a:solidFill>
                  <a:srgbClr val="000000"/>
                </a:solidFill>
                <a:latin typeface="Helvetica Neue"/>
                <a:ea typeface="Helvetica Neue"/>
                <a:cs typeface="Helvetica Neue"/>
                <a:sym typeface="Helvetica Neue"/>
              </a:rPr>
              <a:t> </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sng" strike="noStrike" cap="none">
                <a:solidFill>
                  <a:schemeClr val="hlink"/>
                </a:solidFill>
                <a:latin typeface="Helvetica Neue"/>
                <a:ea typeface="Helvetica Neue"/>
                <a:cs typeface="Helvetica Neue"/>
                <a:sym typeface="Helvetica Neue"/>
                <a:hlinkClick r:id="rId2"/>
              </a:rPr>
              <a:t>www.synod.va</a:t>
            </a:r>
            <a:endParaRPr sz="1200" b="0" i="0" u="none" strike="noStrike" cap="none">
              <a:solidFill>
                <a:srgbClr val="000000"/>
              </a:solidFill>
              <a:latin typeface="Helvetica Neue"/>
              <a:ea typeface="Helvetica Neue"/>
              <a:cs typeface="Helvetica Neue"/>
              <a:sym typeface="Helvetica Neue"/>
            </a:endParaRPr>
          </a:p>
        </p:txBody>
      </p:sp>
      <p:pic>
        <p:nvPicPr>
          <p:cNvPr id="104" name="Google Shape;104;p52">
            <a:hlinkClick r:id="rId3"/>
          </p:cNvPr>
          <p:cNvPicPr preferRelativeResize="0"/>
          <p:nvPr/>
        </p:nvPicPr>
        <p:blipFill rotWithShape="1">
          <a:blip r:embed="rId4">
            <a:alphaModFix/>
          </a:blip>
          <a:srcRect/>
          <a:stretch/>
        </p:blipFill>
        <p:spPr>
          <a:xfrm>
            <a:off x="2854076" y="3799726"/>
            <a:ext cx="330397" cy="330400"/>
          </a:xfrm>
          <a:prstGeom prst="rect">
            <a:avLst/>
          </a:prstGeom>
          <a:noFill/>
          <a:ln>
            <a:noFill/>
          </a:ln>
        </p:spPr>
      </p:pic>
      <p:pic>
        <p:nvPicPr>
          <p:cNvPr id="105" name="Google Shape;105;p52">
            <a:hlinkClick r:id="rId5"/>
          </p:cNvPr>
          <p:cNvPicPr preferRelativeResize="0"/>
          <p:nvPr/>
        </p:nvPicPr>
        <p:blipFill rotWithShape="1">
          <a:blip r:embed="rId6">
            <a:alphaModFix/>
          </a:blip>
          <a:srcRect/>
          <a:stretch/>
        </p:blipFill>
        <p:spPr>
          <a:xfrm>
            <a:off x="3348849" y="3822605"/>
            <a:ext cx="284639" cy="284641"/>
          </a:xfrm>
          <a:prstGeom prst="rect">
            <a:avLst/>
          </a:prstGeom>
          <a:noFill/>
          <a:ln>
            <a:noFill/>
          </a:ln>
        </p:spPr>
      </p:pic>
      <p:cxnSp>
        <p:nvCxnSpPr>
          <p:cNvPr id="106" name="Google Shape;106;p52"/>
          <p:cNvCxnSpPr/>
          <p:nvPr/>
        </p:nvCxnSpPr>
        <p:spPr>
          <a:xfrm>
            <a:off x="2405075" y="1785950"/>
            <a:ext cx="3334800" cy="0"/>
          </a:xfrm>
          <a:prstGeom prst="straightConnector1">
            <a:avLst/>
          </a:prstGeom>
          <a:noFill/>
          <a:ln w="19050" cap="flat" cmpd="sng">
            <a:solidFill>
              <a:srgbClr val="DEAB6F"/>
            </a:solidFill>
            <a:prstDash val="solid"/>
            <a:round/>
            <a:headEnd type="none" w="sm" len="sm"/>
            <a:tailEnd type="none" w="sm" len="sm"/>
          </a:ln>
        </p:spPr>
      </p:cxnSp>
      <p:pic>
        <p:nvPicPr>
          <p:cNvPr id="107" name="Google Shape;107;p52">
            <a:hlinkClick r:id="rId7"/>
          </p:cNvPr>
          <p:cNvPicPr preferRelativeResize="0"/>
          <p:nvPr/>
        </p:nvPicPr>
        <p:blipFill rotWithShape="1">
          <a:blip r:embed="rId8">
            <a:alphaModFix/>
          </a:blip>
          <a:srcRect l="2417" r="2416"/>
          <a:stretch/>
        </p:blipFill>
        <p:spPr>
          <a:xfrm>
            <a:off x="2405075" y="3822614"/>
            <a:ext cx="284625" cy="284625"/>
          </a:xfrm>
          <a:prstGeom prst="rect">
            <a:avLst/>
          </a:prstGeom>
          <a:noFill/>
          <a:ln>
            <a:noFill/>
          </a:ln>
        </p:spPr>
      </p:pic>
      <p:pic>
        <p:nvPicPr>
          <p:cNvPr id="108" name="Google Shape;108;p52">
            <a:hlinkClick r:id="rId5"/>
          </p:cNvPr>
          <p:cNvPicPr preferRelativeResize="0"/>
          <p:nvPr/>
        </p:nvPicPr>
        <p:blipFill rotWithShape="1">
          <a:blip r:embed="rId9">
            <a:alphaModFix/>
          </a:blip>
          <a:srcRect t="2325" b="2326"/>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09"/>
        <p:cNvGrpSpPr/>
        <p:nvPr/>
      </p:nvGrpSpPr>
      <p:grpSpPr>
        <a:xfrm>
          <a:off x="0" y="0"/>
          <a:ext cx="0" cy="0"/>
          <a:chOff x="0" y="0"/>
          <a:chExt cx="0" cy="0"/>
        </a:xfrm>
      </p:grpSpPr>
      <p:sp>
        <p:nvSpPr>
          <p:cNvPr id="110" name="Google Shape;110;p53"/>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4900" b="0" i="0" u="none" strike="noStrike" cap="none">
              <a:solidFill>
                <a:srgbClr val="B21444"/>
              </a:solidFill>
              <a:latin typeface="Helvetica Neue"/>
              <a:ea typeface="Helvetica Neue"/>
              <a:cs typeface="Helvetica Neue"/>
              <a:sym typeface="Helvetica Neue"/>
            </a:endParaRPr>
          </a:p>
        </p:txBody>
      </p:sp>
      <p:sp>
        <p:nvSpPr>
          <p:cNvPr id="111" name="Google Shape;111;p53"/>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12"/>
        <p:cNvGrpSpPr/>
        <p:nvPr/>
      </p:nvGrpSpPr>
      <p:grpSpPr>
        <a:xfrm>
          <a:off x="0" y="0"/>
          <a:ext cx="0" cy="0"/>
          <a:chOff x="0" y="0"/>
          <a:chExt cx="0" cy="0"/>
        </a:xfrm>
      </p:grpSpPr>
      <p:pic>
        <p:nvPicPr>
          <p:cNvPr id="113" name="Google Shape;113;p5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4" name="Google Shape;114;p54"/>
          <p:cNvSpPr txBox="1">
            <a:spLocks noGrp="1"/>
          </p:cNvSpPr>
          <p:nvPr>
            <p:ph type="sldNum" idx="12"/>
          </p:nvPr>
        </p:nvSpPr>
        <p:spPr>
          <a:xfrm>
            <a:off x="8530331" y="428771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115" name="Google Shape;115;p54"/>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17"/>
        <p:cNvGrpSpPr/>
        <p:nvPr/>
      </p:nvGrpSpPr>
      <p:grpSpPr>
        <a:xfrm>
          <a:off x="0" y="0"/>
          <a:ext cx="0" cy="0"/>
          <a:chOff x="0" y="0"/>
          <a:chExt cx="0" cy="0"/>
        </a:xfrm>
      </p:grpSpPr>
      <p:sp>
        <p:nvSpPr>
          <p:cNvPr id="18" name="Google Shape;18;p39"/>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000" b="0" i="0" u="none" strike="noStrike" cap="none">
              <a:solidFill>
                <a:srgbClr val="000000"/>
              </a:solidFill>
              <a:latin typeface="Helvetica Neue"/>
              <a:ea typeface="Helvetica Neue"/>
              <a:cs typeface="Helvetica Neue"/>
              <a:sym typeface="Helvetica Neue"/>
            </a:endParaRPr>
          </a:p>
        </p:txBody>
      </p:sp>
      <p:sp>
        <p:nvSpPr>
          <p:cNvPr id="19" name="Google Shape;19;p39"/>
          <p:cNvSpPr txBox="1">
            <a:spLocks noGrp="1"/>
          </p:cNvSpPr>
          <p:nvPr>
            <p:ph type="body" idx="1"/>
          </p:nvPr>
        </p:nvSpPr>
        <p:spPr>
          <a:xfrm>
            <a:off x="4879050" y="1586675"/>
            <a:ext cx="2816400" cy="1824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0" name="Google Shape;20;p3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276300" y="1227975"/>
            <a:ext cx="48027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283475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4" name="Google Shape;24;p40"/>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25" name="Google Shape;25;p40"/>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26" name="Google Shape;26;p4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27" name="Google Shape;27;p40"/>
          <p:cNvSpPr txBox="1">
            <a:spLocks noGrp="1"/>
          </p:cNvSpPr>
          <p:nvPr>
            <p:ph type="body" idx="3"/>
          </p:nvPr>
        </p:nvSpPr>
        <p:spPr>
          <a:xfrm>
            <a:off x="27630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31" name="Google Shape;31;p41"/>
          <p:cNvSpPr txBox="1">
            <a:spLocks noGrp="1"/>
          </p:cNvSpPr>
          <p:nvPr>
            <p:ph type="dt" idx="10"/>
          </p:nvPr>
        </p:nvSpPr>
        <p:spPr>
          <a:xfrm>
            <a:off x="3581400" y="4729162"/>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ftr" idx="11"/>
          </p:nvPr>
        </p:nvSpPr>
        <p:spPr>
          <a:xfrm>
            <a:off x="5715000" y="4729162"/>
            <a:ext cx="2895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34"/>
        <p:cNvGrpSpPr/>
        <p:nvPr/>
      </p:nvGrpSpPr>
      <p:grpSpPr>
        <a:xfrm>
          <a:off x="0" y="0"/>
          <a:ext cx="0" cy="0"/>
          <a:chOff x="0" y="0"/>
          <a:chExt cx="0" cy="0"/>
        </a:xfrm>
      </p:grpSpPr>
      <p:sp>
        <p:nvSpPr>
          <p:cNvPr id="35" name="Google Shape;35;p42"/>
          <p:cNvSpPr/>
          <p:nvPr/>
        </p:nvSpPr>
        <p:spPr>
          <a:xfrm>
            <a:off x="125" y="0"/>
            <a:ext cx="9144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36" name="Google Shape;36;p4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37" name="Google Shape;37;p42"/>
          <p:cNvSpPr txBox="1">
            <a:spLocks noGrp="1"/>
          </p:cNvSpPr>
          <p:nvPr>
            <p:ph type="body" idx="1"/>
          </p:nvPr>
        </p:nvSpPr>
        <p:spPr>
          <a:xfrm>
            <a:off x="678375" y="1670625"/>
            <a:ext cx="5082900" cy="1154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7" b="29969"/>
          <a:stretch/>
        </p:blipFill>
        <p:spPr>
          <a:xfrm>
            <a:off x="2138850" y="2454475"/>
            <a:ext cx="6469975" cy="2689026"/>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2764950" y="-71575"/>
            <a:ext cx="6469975" cy="3116000"/>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27400" y="1522725"/>
            <a:ext cx="3617975" cy="3468375"/>
          </a:xfrm>
          <a:prstGeom prst="rect">
            <a:avLst/>
          </a:prstGeom>
          <a:noFill/>
          <a:ln>
            <a:noFill/>
          </a:ln>
        </p:spPr>
      </p:pic>
      <p:sp>
        <p:nvSpPr>
          <p:cNvPr id="43" name="Google Shape;43;p4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44" name="Google Shape;44;p4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25" y="1266900"/>
            <a:ext cx="9144000" cy="1704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2350650" y="3047400"/>
            <a:ext cx="4442700" cy="5553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47" name="Google Shape;47;p43"/>
          <p:cNvPicPr preferRelativeResize="0"/>
          <p:nvPr/>
        </p:nvPicPr>
        <p:blipFill rotWithShape="1">
          <a:blip r:embed="rId3">
            <a:alphaModFix/>
          </a:blip>
          <a:srcRect/>
          <a:stretch/>
        </p:blipFill>
        <p:spPr>
          <a:xfrm>
            <a:off x="1850" y="4132375"/>
            <a:ext cx="1135299" cy="10045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48"/>
        <p:cNvGrpSpPr/>
        <p:nvPr/>
      </p:nvGrpSpPr>
      <p:grpSpPr>
        <a:xfrm>
          <a:off x="0" y="0"/>
          <a:ext cx="0" cy="0"/>
          <a:chOff x="0" y="0"/>
          <a:chExt cx="0" cy="0"/>
        </a:xfrm>
      </p:grpSpPr>
      <p:pic>
        <p:nvPicPr>
          <p:cNvPr id="49" name="Google Shape;49;p4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0" name="Google Shape;50;p44"/>
          <p:cNvSpPr txBox="1">
            <a:spLocks noGrp="1"/>
          </p:cNvSpPr>
          <p:nvPr>
            <p:ph type="body" idx="1"/>
          </p:nvPr>
        </p:nvSpPr>
        <p:spPr>
          <a:xfrm>
            <a:off x="1253250" y="1789500"/>
            <a:ext cx="6637500" cy="1412100"/>
          </a:xfrm>
          <a:prstGeom prst="rect">
            <a:avLst/>
          </a:prstGeom>
          <a:noFill/>
          <a:ln>
            <a:noFill/>
          </a:ln>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44"/>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52" name="Google Shape;52;p4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pic>
        <p:nvPicPr>
          <p:cNvPr id="54" name="Google Shape;54;p45"/>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5" name="Google Shape;55;p45"/>
          <p:cNvSpPr txBox="1">
            <a:spLocks noGrp="1"/>
          </p:cNvSpPr>
          <p:nvPr>
            <p:ph type="body" idx="1"/>
          </p:nvPr>
        </p:nvSpPr>
        <p:spPr>
          <a:xfrm>
            <a:off x="1073700" y="3975530"/>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56" name="Google Shape;56;p4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57"/>
        <p:cNvGrpSpPr/>
        <p:nvPr/>
      </p:nvGrpSpPr>
      <p:grpSpPr>
        <a:xfrm>
          <a:off x="0" y="0"/>
          <a:ext cx="0" cy="0"/>
          <a:chOff x="0" y="0"/>
          <a:chExt cx="0" cy="0"/>
        </a:xfrm>
      </p:grpSpPr>
      <p:sp>
        <p:nvSpPr>
          <p:cNvPr id="58" name="Google Shape;58;p46"/>
          <p:cNvSpPr txBox="1">
            <a:spLocks noGrp="1"/>
          </p:cNvSpPr>
          <p:nvPr>
            <p:ph type="title"/>
          </p:nvPr>
        </p:nvSpPr>
        <p:spPr>
          <a:xfrm>
            <a:off x="846225" y="1353925"/>
            <a:ext cx="3203700" cy="504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59" name="Google Shape;59;p46"/>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60" name="Google Shape;60;p46"/>
          <p:cNvSpPr txBox="1">
            <a:spLocks noGrp="1"/>
          </p:cNvSpPr>
          <p:nvPr>
            <p:ph type="body" idx="2"/>
          </p:nvPr>
        </p:nvSpPr>
        <p:spPr>
          <a:xfrm>
            <a:off x="846225" y="1915750"/>
            <a:ext cx="3203700" cy="2367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1" name="Google Shape;61;p4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sp>
        <p:nvSpPr>
          <p:cNvPr id="62" name="Google Shape;62;p46"/>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37"/>
          <p:cNvPicPr preferRelativeResize="0"/>
          <p:nvPr/>
        </p:nvPicPr>
        <p:blipFill rotWithShape="1">
          <a:blip r:embed="rId19">
            <a:alphaModFix/>
          </a:blip>
          <a:srcRect l="19" r="19"/>
          <a:stretch/>
        </p:blipFill>
        <p:spPr>
          <a:xfrm>
            <a:off x="1850" y="0"/>
            <a:ext cx="9140301" cy="5143501"/>
          </a:xfrm>
          <a:prstGeom prst="rect">
            <a:avLst/>
          </a:prstGeom>
          <a:noFill/>
          <a:ln>
            <a:noFill/>
          </a:ln>
        </p:spPr>
      </p:pic>
      <p:sp>
        <p:nvSpPr>
          <p:cNvPr id="7" name="Google Shape;7;p3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a:t>
            </a:fld>
            <a:endParaRPr/>
          </a:p>
        </p:txBody>
      </p:sp>
      <p:pic>
        <p:nvPicPr>
          <p:cNvPr id="8" name="Google Shape;8;p37"/>
          <p:cNvPicPr preferRelativeResize="0"/>
          <p:nvPr/>
        </p:nvPicPr>
        <p:blipFill rotWithShape="1">
          <a:blip r:embed="rId20">
            <a:alphaModFix/>
          </a:blip>
          <a:srcRect/>
          <a:stretch/>
        </p:blipFill>
        <p:spPr>
          <a:xfrm>
            <a:off x="1850" y="4132375"/>
            <a:ext cx="1135299" cy="1004523"/>
          </a:xfrm>
          <a:prstGeom prst="rect">
            <a:avLst/>
          </a:prstGeom>
          <a:noFill/>
          <a:ln>
            <a:noFill/>
          </a:ln>
        </p:spPr>
      </p:pic>
      <p:sp>
        <p:nvSpPr>
          <p:cNvPr id="9" name="Google Shape;9;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a:p>
        </p:txBody>
      </p:sp>
      <p:sp>
        <p:nvSpPr>
          <p:cNvPr id="11" name="Google Shape;11;p37"/>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mt="10000"/>
          </a:blip>
          <a:srcRect l="25849" b="4168"/>
          <a:stretch/>
        </p:blipFill>
        <p:spPr>
          <a:xfrm>
            <a:off x="-89250" y="199075"/>
            <a:ext cx="4075501" cy="5023176"/>
          </a:xfrm>
          <a:prstGeom prst="rect">
            <a:avLst/>
          </a:prstGeom>
          <a:noFill/>
          <a:ln>
            <a:noFill/>
          </a:ln>
        </p:spPr>
      </p:pic>
      <p:sp>
        <p:nvSpPr>
          <p:cNvPr id="121" name="Google Shape;121;p1"/>
          <p:cNvSpPr txBox="1">
            <a:spLocks noGrp="1"/>
          </p:cNvSpPr>
          <p:nvPr>
            <p:ph type="title"/>
          </p:nvPr>
        </p:nvSpPr>
        <p:spPr>
          <a:xfrm>
            <a:off x="230921" y="1212837"/>
            <a:ext cx="8913079" cy="1576163"/>
          </a:xfrm>
          <a:prstGeom prst="rect">
            <a:avLst/>
          </a:prstGeom>
          <a:noFill/>
          <a:ln>
            <a:noFill/>
          </a:ln>
        </p:spPr>
        <p:txBody>
          <a:bodyPr spcFirstLastPara="1" wrap="square" lIns="91425" tIns="91425" rIns="91425" bIns="91425" anchor="t" anchorCtr="0">
            <a:normAutofit/>
          </a:bodyPr>
          <a:lstStyle/>
          <a:p>
            <a:pPr algn="ctr" fontAlgn="base">
              <a:lnSpc>
                <a:spcPts val="4455"/>
              </a:lnSpc>
            </a:pPr>
            <a:r>
              <a:rPr lang="pl-PL" sz="4400" b="1" spc="-120" dirty="0">
                <a:solidFill>
                  <a:srgbClr val="DE8F31"/>
                </a:solidFill>
                <a:effectLst/>
                <a:latin typeface="Arial" panose="020B0604020202020204" pitchFamily="34" charset="0"/>
                <a:ea typeface="Arial" panose="020B0604020202020204" pitchFamily="34" charset="0"/>
                <a:cs typeface="Times New Roman" panose="02020603050405020304" pitchFamily="18" charset="0"/>
              </a:rPr>
              <a:t>Ku Kościołowi Synodalnemu:</a:t>
            </a:r>
            <a:r>
              <a:rPr lang="en-GB" sz="1200" dirty="0">
                <a:effectLst/>
                <a:latin typeface="Times New Roman" panose="02020603050405020304" pitchFamily="18" charset="0"/>
                <a:ea typeface="PMingLiU" panose="02020500000000000000" pitchFamily="18" charset="-120"/>
              </a:rPr>
              <a:t/>
            </a:r>
            <a:br>
              <a:rPr lang="en-GB" sz="1200" dirty="0">
                <a:effectLst/>
                <a:latin typeface="Times New Roman" panose="02020603050405020304" pitchFamily="18" charset="0"/>
                <a:ea typeface="PMingLiU" panose="02020500000000000000" pitchFamily="18" charset="-120"/>
              </a:rPr>
            </a:br>
            <a:r>
              <a:rPr lang="pl-PL" sz="4400" b="1" spc="-120" dirty="0">
                <a:solidFill>
                  <a:srgbClr val="DE8F31"/>
                </a:solidFill>
                <a:effectLst/>
                <a:latin typeface="Arial" panose="020B0604020202020204" pitchFamily="34" charset="0"/>
                <a:ea typeface="Arial" panose="020B0604020202020204" pitchFamily="34" charset="0"/>
                <a:cs typeface="Times New Roman" panose="02020603050405020304" pitchFamily="18" charset="0"/>
              </a:rPr>
              <a:t>Komunia, Uczestnictwo i Misja</a:t>
            </a:r>
            <a:endParaRPr lang="en-GB" sz="4000" dirty="0">
              <a:solidFill>
                <a:srgbClr val="DE8F32"/>
              </a:solidFill>
              <a:latin typeface="Avenir"/>
              <a:ea typeface="Avenir"/>
              <a:cs typeface="Avenir"/>
              <a:sym typeface="Avenir"/>
            </a:endParaRPr>
          </a:p>
        </p:txBody>
      </p:sp>
      <p:sp>
        <p:nvSpPr>
          <p:cNvPr id="122" name="Google Shape;122;p1"/>
          <p:cNvSpPr txBox="1">
            <a:spLocks noGrp="1"/>
          </p:cNvSpPr>
          <p:nvPr>
            <p:ph type="subTitle" idx="1"/>
          </p:nvPr>
        </p:nvSpPr>
        <p:spPr>
          <a:xfrm>
            <a:off x="1693333" y="2855579"/>
            <a:ext cx="7360355" cy="1953487"/>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SzPts val="2200"/>
              <a:buNone/>
            </a:pPr>
            <a:endParaRPr sz="2000" i="1" dirty="0">
              <a:solidFill>
                <a:srgbClr val="DE8F32"/>
              </a:solidFill>
              <a:latin typeface="Avenir"/>
              <a:ea typeface="Avenir"/>
              <a:cs typeface="Avenir"/>
              <a:sym typeface="Avenir"/>
            </a:endParaRPr>
          </a:p>
          <a:p>
            <a:pPr marL="0" lvl="0" indent="0" algn="ctr" rtl="0">
              <a:lnSpc>
                <a:spcPct val="90000"/>
              </a:lnSpc>
              <a:spcBef>
                <a:spcPts val="0"/>
              </a:spcBef>
              <a:spcAft>
                <a:spcPts val="0"/>
              </a:spcAft>
              <a:buSzPts val="2200"/>
              <a:buNone/>
            </a:pPr>
            <a:r>
              <a:rPr lang="pl-PL" sz="1800" i="1" spc="-20" dirty="0">
                <a:solidFill>
                  <a:srgbClr val="DE8F31"/>
                </a:solidFill>
                <a:effectLst/>
                <a:latin typeface="Arial" panose="020B0604020202020204" pitchFamily="34" charset="0"/>
                <a:ea typeface="Arial" panose="020B0604020202020204" pitchFamily="34" charset="0"/>
                <a:cs typeface="Times New Roman" panose="02020603050405020304" pitchFamily="18" charset="0"/>
              </a:rPr>
              <a:t>Sekretariat Generalny Synodu Biskupów</a:t>
            </a:r>
            <a:endParaRPr dirty="0"/>
          </a:p>
          <a:p>
            <a:pPr marL="0" lvl="0" indent="0" algn="ctr" rtl="0">
              <a:lnSpc>
                <a:spcPct val="90000"/>
              </a:lnSpc>
              <a:spcBef>
                <a:spcPts val="0"/>
              </a:spcBef>
              <a:spcAft>
                <a:spcPts val="0"/>
              </a:spcAft>
              <a:buSzPts val="2200"/>
              <a:buNone/>
            </a:pPr>
            <a:endParaRPr sz="2000" dirty="0">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10</a:t>
            </a:fld>
            <a:endParaRPr/>
          </a:p>
        </p:txBody>
      </p:sp>
      <p:pic>
        <p:nvPicPr>
          <p:cNvPr id="187" name="Google Shape;187;p10" descr="C:\Users\nathalie.becquart\Desktop\Synodes\Photos synode\IMG-20181016-WA0000.jpg"/>
          <p:cNvPicPr preferRelativeResize="0"/>
          <p:nvPr/>
        </p:nvPicPr>
        <p:blipFill rotWithShape="1">
          <a:blip r:embed="rId3">
            <a:alphaModFix/>
          </a:blip>
          <a:srcRect/>
          <a:stretch/>
        </p:blipFill>
        <p:spPr>
          <a:xfrm>
            <a:off x="1384638" y="31532"/>
            <a:ext cx="6214348" cy="46607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pl-PL" sz="3200" dirty="0">
                <a:latin typeface="Avenir"/>
                <a:ea typeface="Avenir"/>
                <a:cs typeface="Avenir"/>
                <a:sym typeface="Avenir"/>
              </a:rPr>
              <a:t>O</a:t>
            </a:r>
            <a:r>
              <a:rPr lang="es-ES" sz="3200" dirty="0">
                <a:latin typeface="Avenir"/>
                <a:ea typeface="Avenir"/>
                <a:cs typeface="Avenir"/>
                <a:sym typeface="Avenir"/>
              </a:rPr>
              <a:t>d wydarzenia do procesu</a:t>
            </a:r>
            <a:endParaRPr sz="3200" dirty="0">
              <a:latin typeface="Avenir"/>
              <a:ea typeface="Avenir"/>
              <a:cs typeface="Avenir"/>
              <a:sym typeface="Avenir"/>
            </a:endParaRPr>
          </a:p>
        </p:txBody>
      </p:sp>
      <p:sp>
        <p:nvSpPr>
          <p:cNvPr id="193" name="Google Shape;193;p11"/>
          <p:cNvSpPr txBox="1">
            <a:spLocks noGrp="1"/>
          </p:cNvSpPr>
          <p:nvPr>
            <p:ph type="body" idx="1"/>
          </p:nvPr>
        </p:nvSpPr>
        <p:spPr>
          <a:xfrm>
            <a:off x="868868" y="1152475"/>
            <a:ext cx="7963432" cy="3416400"/>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Font typeface="Noto Sans Symbols"/>
              <a:buChar char="⮚"/>
            </a:pPr>
            <a:r>
              <a:rPr lang="es-ES" sz="2200" dirty="0">
                <a:latin typeface="Avenir"/>
                <a:ea typeface="Avenir"/>
                <a:cs typeface="Avenir"/>
                <a:sym typeface="Avenir"/>
              </a:rPr>
              <a:t>Co nowego w </a:t>
            </a:r>
            <a:r>
              <a:rPr lang="es-ES" sz="2200" i="1" dirty="0">
                <a:latin typeface="Avenir"/>
                <a:ea typeface="Avenir"/>
                <a:cs typeface="Avenir"/>
                <a:sym typeface="Avenir"/>
              </a:rPr>
              <a:t>Episcopalis Communio</a:t>
            </a:r>
            <a:endParaRPr dirty="0"/>
          </a:p>
          <a:p>
            <a:pPr marL="457200" lvl="0" indent="-228600" algn="l" rtl="0">
              <a:lnSpc>
                <a:spcPct val="115000"/>
              </a:lnSpc>
              <a:spcBef>
                <a:spcPts val="0"/>
              </a:spcBef>
              <a:spcAft>
                <a:spcPts val="0"/>
              </a:spcAft>
              <a:buSzPts val="1200"/>
              <a:buNone/>
            </a:pPr>
            <a:endParaRPr sz="2200" dirty="0">
              <a:latin typeface="Avenir"/>
              <a:ea typeface="Avenir"/>
              <a:cs typeface="Avenir"/>
              <a:sym typeface="Avenir"/>
            </a:endParaRPr>
          </a:p>
          <a:p>
            <a:pPr marL="82550" lvl="0" indent="0" algn="l" rtl="0">
              <a:lnSpc>
                <a:spcPct val="115000"/>
              </a:lnSpc>
              <a:spcBef>
                <a:spcPts val="0"/>
              </a:spcBef>
              <a:spcAft>
                <a:spcPts val="0"/>
              </a:spcAft>
              <a:buSzPts val="1200"/>
              <a:buNone/>
            </a:pPr>
            <a:r>
              <a:rPr lang="pl-PL" sz="2200" dirty="0">
                <a:latin typeface="Avenir"/>
                <a:ea typeface="Avenir"/>
                <a:cs typeface="Avenir"/>
                <a:sym typeface="Avenir"/>
              </a:rPr>
              <a:t>Artykuł 4: Fazy </a:t>
            </a:r>
            <a:r>
              <a:rPr lang="pl-PL" sz="2200" i="1" dirty="0">
                <a:latin typeface="Avenir"/>
                <a:ea typeface="Avenir"/>
                <a:cs typeface="Avenir"/>
                <a:sym typeface="Avenir"/>
              </a:rPr>
              <a:t>Zgromadzenia Synodalnego</a:t>
            </a:r>
          </a:p>
          <a:p>
            <a:pPr marL="82550" lvl="0" indent="0" algn="l" rtl="0">
              <a:lnSpc>
                <a:spcPct val="115000"/>
              </a:lnSpc>
              <a:spcBef>
                <a:spcPts val="0"/>
              </a:spcBef>
              <a:spcAft>
                <a:spcPts val="0"/>
              </a:spcAft>
              <a:buSzPts val="1200"/>
              <a:buNone/>
            </a:pPr>
            <a:r>
              <a:rPr lang="pl-PL" sz="2200" dirty="0">
                <a:latin typeface="Avenir"/>
                <a:ea typeface="Avenir"/>
                <a:cs typeface="Avenir"/>
                <a:sym typeface="Avenir"/>
              </a:rPr>
              <a:t>Każde zgromadzenie Synodu rozwija się zgodnie z kolejnymi etapami</a:t>
            </a:r>
            <a:r>
              <a:rPr lang="en-GB" sz="2200" dirty="0">
                <a:latin typeface="Avenir"/>
                <a:ea typeface="Avenir"/>
                <a:cs typeface="Avenir"/>
                <a:sym typeface="Avenir"/>
              </a:rPr>
              <a:t>: </a:t>
            </a:r>
            <a:endParaRPr lang="en-GB" dirty="0"/>
          </a:p>
          <a:p>
            <a:pPr marL="596900" lvl="0" indent="-514350" algn="l" rtl="0">
              <a:lnSpc>
                <a:spcPct val="115000"/>
              </a:lnSpc>
              <a:spcBef>
                <a:spcPts val="0"/>
              </a:spcBef>
              <a:spcAft>
                <a:spcPts val="0"/>
              </a:spcAft>
              <a:buSzPts val="1200"/>
              <a:buFont typeface="Arial"/>
              <a:buAutoNum type="arabicPeriod"/>
            </a:pPr>
            <a:r>
              <a:rPr lang="pl-PL" sz="2200" dirty="0">
                <a:latin typeface="Avenir"/>
                <a:ea typeface="Avenir"/>
                <a:cs typeface="Avenir"/>
                <a:sym typeface="Avenir"/>
              </a:rPr>
              <a:t>F</a:t>
            </a:r>
            <a:r>
              <a:rPr lang="es-ES" sz="2200" dirty="0">
                <a:latin typeface="Avenir"/>
                <a:ea typeface="Avenir"/>
                <a:cs typeface="Avenir"/>
                <a:sym typeface="Avenir"/>
              </a:rPr>
              <a:t>aza przygotowawcza</a:t>
            </a:r>
            <a:endParaRPr dirty="0"/>
          </a:p>
          <a:p>
            <a:pPr marL="596900" lvl="0" indent="-514350" algn="l" rtl="0">
              <a:lnSpc>
                <a:spcPct val="115000"/>
              </a:lnSpc>
              <a:spcBef>
                <a:spcPts val="0"/>
              </a:spcBef>
              <a:spcAft>
                <a:spcPts val="0"/>
              </a:spcAft>
              <a:buSzPts val="1200"/>
              <a:buFont typeface="Arial"/>
              <a:buAutoNum type="arabicPeriod"/>
            </a:pPr>
            <a:r>
              <a:rPr lang="pl-PL" sz="2200" dirty="0">
                <a:latin typeface="Avenir"/>
                <a:ea typeface="Avenir"/>
                <a:cs typeface="Avenir"/>
                <a:sym typeface="Avenir"/>
              </a:rPr>
              <a:t>Faza dyskusji (znana również jako faza celebracji)</a:t>
            </a:r>
            <a:endParaRPr dirty="0"/>
          </a:p>
          <a:p>
            <a:pPr marL="596900" lvl="0" indent="-514350" algn="l" rtl="0">
              <a:lnSpc>
                <a:spcPct val="115000"/>
              </a:lnSpc>
              <a:spcBef>
                <a:spcPts val="0"/>
              </a:spcBef>
              <a:spcAft>
                <a:spcPts val="0"/>
              </a:spcAft>
              <a:buSzPts val="1200"/>
              <a:buFont typeface="Arial"/>
              <a:buAutoNum type="arabicPeriod"/>
            </a:pPr>
            <a:r>
              <a:rPr lang="es-ES" sz="2200" dirty="0">
                <a:latin typeface="Avenir"/>
                <a:ea typeface="Avenir"/>
                <a:cs typeface="Avenir"/>
                <a:sym typeface="Avenir"/>
              </a:rPr>
              <a:t>Faza wykonawcza</a:t>
            </a:r>
            <a:endParaRPr dirty="0"/>
          </a:p>
          <a:p>
            <a:pPr marL="457200" lvl="0" indent="-228600" algn="l" rtl="0">
              <a:lnSpc>
                <a:spcPct val="115000"/>
              </a:lnSpc>
              <a:spcBef>
                <a:spcPts val="0"/>
              </a:spcBef>
              <a:spcAft>
                <a:spcPts val="0"/>
              </a:spcAft>
              <a:buSzPts val="12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title"/>
          </p:nvPr>
        </p:nvSpPr>
        <p:spPr>
          <a:xfrm>
            <a:off x="176383" y="369712"/>
            <a:ext cx="8842679" cy="6534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700" i="1" dirty="0">
                <a:latin typeface="Avenir"/>
                <a:ea typeface="Avenir"/>
                <a:cs typeface="Avenir"/>
                <a:sym typeface="Avenir"/>
              </a:rPr>
              <a:t>Episcopalis Communio </a:t>
            </a:r>
            <a:r>
              <a:rPr lang="es-ES" sz="2700" dirty="0">
                <a:latin typeface="Avenir"/>
                <a:ea typeface="Avenir"/>
                <a:cs typeface="Avenir"/>
                <a:sym typeface="Avenir"/>
              </a:rPr>
              <a:t>podkreśla fazę lokalną</a:t>
            </a:r>
            <a:endParaRPr sz="2700" dirty="0">
              <a:latin typeface="Avenir"/>
              <a:ea typeface="Avenir"/>
              <a:cs typeface="Avenir"/>
              <a:sym typeface="Avenir"/>
            </a:endParaRPr>
          </a:p>
        </p:txBody>
      </p:sp>
      <p:sp>
        <p:nvSpPr>
          <p:cNvPr id="200" name="Google Shape;200;p12"/>
          <p:cNvSpPr txBox="1">
            <a:spLocks noGrp="1"/>
          </p:cNvSpPr>
          <p:nvPr>
            <p:ph type="body" idx="1"/>
          </p:nvPr>
        </p:nvSpPr>
        <p:spPr>
          <a:xfrm>
            <a:off x="899592" y="1059582"/>
            <a:ext cx="8023014" cy="3820684"/>
          </a:xfrm>
          <a:prstGeom prst="rect">
            <a:avLst/>
          </a:prstGeom>
          <a:noFill/>
          <a:ln>
            <a:noFill/>
          </a:ln>
        </p:spPr>
        <p:txBody>
          <a:bodyPr spcFirstLastPara="1" wrap="square" lIns="91425" tIns="91425" rIns="91425" bIns="91425" anchor="t" anchorCtr="0">
            <a:normAutofit/>
          </a:bodyPr>
          <a:lstStyle/>
          <a:p>
            <a:pPr marL="457200" lvl="0" indent="-304800" algn="just" rtl="0">
              <a:lnSpc>
                <a:spcPct val="115000"/>
              </a:lnSpc>
              <a:spcBef>
                <a:spcPts val="0"/>
              </a:spcBef>
              <a:spcAft>
                <a:spcPts val="0"/>
              </a:spcAft>
              <a:buSzPts val="1200"/>
              <a:buChar char="●"/>
            </a:pPr>
            <a:r>
              <a:rPr lang="es-ES" sz="1700" dirty="0">
                <a:solidFill>
                  <a:srgbClr val="000000"/>
                </a:solidFill>
                <a:latin typeface="Avenir"/>
                <a:ea typeface="Avenir"/>
                <a:cs typeface="Avenir"/>
                <a:sym typeface="Avenir"/>
              </a:rPr>
              <a:t>6. </a:t>
            </a:r>
            <a:r>
              <a:rPr lang="pl-PL" sz="1700" dirty="0" smtClean="0">
                <a:solidFill>
                  <a:srgbClr val="000000"/>
                </a:solidFill>
                <a:latin typeface="Avenir"/>
                <a:ea typeface="Avenir"/>
                <a:cs typeface="Avenir"/>
                <a:sym typeface="Avenir"/>
              </a:rPr>
              <a:t>Synod </a:t>
            </a:r>
            <a:r>
              <a:rPr lang="pl-PL" sz="1700" dirty="0">
                <a:solidFill>
                  <a:srgbClr val="000000"/>
                </a:solidFill>
                <a:latin typeface="Avenir"/>
                <a:ea typeface="Avenir"/>
                <a:cs typeface="Avenir"/>
                <a:sym typeface="Avenir"/>
              </a:rPr>
              <a:t>Biskupów powinien stawać się coraz bardziej uprzywilejowanym narzędziem </a:t>
            </a:r>
            <a:r>
              <a:rPr lang="pl-PL" sz="1700" b="1" i="1" dirty="0">
                <a:solidFill>
                  <a:srgbClr val="000000"/>
                </a:solidFill>
                <a:latin typeface="Avenir"/>
                <a:ea typeface="Avenir"/>
                <a:cs typeface="Avenir"/>
                <a:sym typeface="Avenir"/>
              </a:rPr>
              <a:t>słuchania </a:t>
            </a:r>
            <a:r>
              <a:rPr lang="pl-PL" sz="1700" b="1" dirty="0">
                <a:solidFill>
                  <a:srgbClr val="000000"/>
                </a:solidFill>
                <a:latin typeface="Avenir"/>
                <a:ea typeface="Avenir"/>
                <a:cs typeface="Avenir"/>
                <a:sym typeface="Avenir"/>
              </a:rPr>
              <a:t>Ludu Bożego</a:t>
            </a:r>
            <a:endParaRPr b="1" dirty="0"/>
          </a:p>
          <a:p>
            <a:pPr marL="457200" lvl="0" indent="-304800" algn="just" rtl="0">
              <a:lnSpc>
                <a:spcPct val="115000"/>
              </a:lnSpc>
              <a:spcBef>
                <a:spcPts val="0"/>
              </a:spcBef>
              <a:spcAft>
                <a:spcPts val="0"/>
              </a:spcAft>
              <a:buSzPts val="1200"/>
              <a:buChar char="●"/>
            </a:pPr>
            <a:r>
              <a:rPr lang="es-ES" sz="1700" dirty="0">
                <a:solidFill>
                  <a:srgbClr val="000000"/>
                </a:solidFill>
                <a:latin typeface="Avenir"/>
                <a:ea typeface="Avenir"/>
                <a:cs typeface="Avenir"/>
                <a:sym typeface="Avenir"/>
              </a:rPr>
              <a:t>7. </a:t>
            </a:r>
            <a:r>
              <a:rPr lang="pl-PL" sz="1700" dirty="0">
                <a:solidFill>
                  <a:srgbClr val="000000"/>
                </a:solidFill>
                <a:latin typeface="Avenir"/>
                <a:ea typeface="Avenir"/>
                <a:cs typeface="Avenir"/>
                <a:sym typeface="Avenir"/>
              </a:rPr>
              <a:t>Historia Kościoła obszernie świadczy o </a:t>
            </a:r>
            <a:r>
              <a:rPr lang="pl-PL" sz="1700" b="1" dirty="0">
                <a:solidFill>
                  <a:srgbClr val="000000"/>
                </a:solidFill>
                <a:latin typeface="Avenir"/>
                <a:ea typeface="Avenir"/>
                <a:cs typeface="Avenir"/>
                <a:sym typeface="Avenir"/>
              </a:rPr>
              <a:t>znaczeniu procesu konsultacyjnego</a:t>
            </a:r>
            <a:r>
              <a:rPr lang="pl-PL" sz="1700" dirty="0">
                <a:solidFill>
                  <a:srgbClr val="000000"/>
                </a:solidFill>
                <a:latin typeface="Avenir"/>
                <a:ea typeface="Avenir"/>
                <a:cs typeface="Avenir"/>
                <a:sym typeface="Avenir"/>
              </a:rPr>
              <a:t>, służącego poznaniu opinii </a:t>
            </a:r>
            <a:r>
              <a:rPr lang="pl-PL" sz="1700" dirty="0" smtClean="0">
                <a:solidFill>
                  <a:srgbClr val="000000"/>
                </a:solidFill>
                <a:latin typeface="Avenir"/>
                <a:ea typeface="Avenir"/>
                <a:cs typeface="Avenir"/>
                <a:sym typeface="Avenir"/>
              </a:rPr>
              <a:t>Biskupów </a:t>
            </a:r>
            <a:r>
              <a:rPr lang="pl-PL" sz="1700" dirty="0">
                <a:solidFill>
                  <a:srgbClr val="000000"/>
                </a:solidFill>
                <a:latin typeface="Avenir"/>
                <a:ea typeface="Avenir"/>
                <a:cs typeface="Avenir"/>
                <a:sym typeface="Avenir"/>
              </a:rPr>
              <a:t>i wiernych w tym, co dotyczy dobra Kościoła. Zatem wielkie </a:t>
            </a:r>
            <a:r>
              <a:rPr lang="pl-PL" sz="1700" dirty="0" smtClean="0">
                <a:solidFill>
                  <a:srgbClr val="000000"/>
                </a:solidFill>
                <a:latin typeface="Avenir"/>
                <a:ea typeface="Avenir"/>
                <a:cs typeface="Avenir"/>
                <a:sym typeface="Avenir"/>
              </a:rPr>
              <a:t>znaczenie ma </a:t>
            </a:r>
            <a:r>
              <a:rPr lang="pl-PL" sz="1700" dirty="0">
                <a:solidFill>
                  <a:srgbClr val="000000"/>
                </a:solidFill>
                <a:latin typeface="Avenir"/>
                <a:ea typeface="Avenir"/>
                <a:cs typeface="Avenir"/>
                <a:sym typeface="Avenir"/>
              </a:rPr>
              <a:t>również i to, aby podczas przygotowywania zgromadzeń synodalnych szczególną uwagę zwracano na konsultacje ze wszystkimi Kościołami partykularnymi</a:t>
            </a:r>
            <a:r>
              <a:rPr lang="es-ES" sz="1700" dirty="0">
                <a:solidFill>
                  <a:srgbClr val="000000"/>
                </a:solidFill>
                <a:latin typeface="Avenir"/>
                <a:ea typeface="Avenir"/>
                <a:cs typeface="Avenir"/>
                <a:sym typeface="Avenir"/>
              </a:rPr>
              <a:t>. </a:t>
            </a:r>
            <a:endParaRPr dirty="0"/>
          </a:p>
          <a:p>
            <a:pPr marL="457200" lvl="0" indent="-304800" algn="just" rtl="0">
              <a:lnSpc>
                <a:spcPct val="115000"/>
              </a:lnSpc>
              <a:spcBef>
                <a:spcPts val="0"/>
              </a:spcBef>
              <a:spcAft>
                <a:spcPts val="0"/>
              </a:spcAft>
              <a:buSzPts val="1200"/>
              <a:buChar char="●"/>
            </a:pPr>
            <a:r>
              <a:rPr lang="pl-PL" sz="1700" b="1" dirty="0">
                <a:solidFill>
                  <a:srgbClr val="000000"/>
                </a:solidFill>
                <a:latin typeface="Avenir"/>
                <a:ea typeface="Avenir"/>
                <a:cs typeface="Avenir"/>
                <a:sym typeface="Avenir"/>
              </a:rPr>
              <a:t>Proces synodalny ma nie tylko swój punkt wyjścia, ale również swój punkt dotarcia w Ludzie Bożym, </a:t>
            </a:r>
            <a:r>
              <a:rPr lang="pl-PL" sz="1700" dirty="0">
                <a:solidFill>
                  <a:srgbClr val="000000"/>
                </a:solidFill>
                <a:latin typeface="Avenir"/>
                <a:ea typeface="Avenir"/>
                <a:cs typeface="Avenir"/>
                <a:sym typeface="Avenir"/>
              </a:rPr>
              <a:t>na który powinny zstąpić dary łaski udzielone przez Ducha Świętego, poprzez kolegialne zgromadzenie </a:t>
            </a:r>
            <a:r>
              <a:rPr lang="pl-PL" sz="1700" dirty="0" smtClean="0">
                <a:solidFill>
                  <a:srgbClr val="000000"/>
                </a:solidFill>
                <a:latin typeface="Avenir"/>
                <a:ea typeface="Avenir"/>
                <a:cs typeface="Avenir"/>
                <a:sym typeface="Avenir"/>
              </a:rPr>
              <a:t>Biskupów</a:t>
            </a:r>
            <a:r>
              <a:rPr lang="es-ES" sz="1700" dirty="0" smtClean="0">
                <a:solidFill>
                  <a:srgbClr val="000000"/>
                </a:solidFill>
                <a:latin typeface="Avenir"/>
                <a:ea typeface="Avenir"/>
                <a:cs typeface="Avenir"/>
                <a:sym typeface="Avenir"/>
              </a:rPr>
              <a:t>.</a:t>
            </a:r>
            <a:endParaRPr sz="1700" dirty="0">
              <a:solidFill>
                <a:srgbClr val="000000"/>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341227" y="441177"/>
            <a:ext cx="8802773" cy="664256"/>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2700" i="1" dirty="0">
                <a:latin typeface="Avenir"/>
                <a:ea typeface="Avenir"/>
                <a:cs typeface="Avenir"/>
                <a:sym typeface="Avenir"/>
              </a:rPr>
              <a:t>Episcopalis </a:t>
            </a:r>
            <a:r>
              <a:rPr lang="es-ES" sz="2700" i="1" dirty="0" err="1">
                <a:latin typeface="Avenir"/>
                <a:ea typeface="Avenir"/>
                <a:cs typeface="Avenir"/>
                <a:sym typeface="Avenir"/>
              </a:rPr>
              <a:t>Communio</a:t>
            </a:r>
            <a:r>
              <a:rPr lang="es-ES" sz="2700" i="1" dirty="0">
                <a:latin typeface="Avenir"/>
                <a:ea typeface="Avenir"/>
                <a:cs typeface="Avenir"/>
                <a:sym typeface="Avenir"/>
              </a:rPr>
              <a:t> </a:t>
            </a:r>
            <a:r>
              <a:rPr lang="es-ES" sz="2700" dirty="0" err="1" smtClean="0">
                <a:latin typeface="Avenir"/>
                <a:ea typeface="Avenir"/>
                <a:cs typeface="Avenir"/>
                <a:sym typeface="Avenir"/>
              </a:rPr>
              <a:t>podkreśla</a:t>
            </a:r>
            <a:r>
              <a:rPr lang="es-ES" sz="2700" dirty="0" smtClean="0">
                <a:latin typeface="Avenir"/>
                <a:ea typeface="Avenir"/>
                <a:cs typeface="Avenir"/>
                <a:sym typeface="Avenir"/>
              </a:rPr>
              <a:t> </a:t>
            </a:r>
            <a:r>
              <a:rPr lang="es-ES" sz="2700" dirty="0">
                <a:latin typeface="Avenir"/>
                <a:ea typeface="Avenir"/>
                <a:cs typeface="Avenir"/>
                <a:sym typeface="Avenir"/>
              </a:rPr>
              <a:t>fazę lokalną</a:t>
            </a:r>
            <a:endParaRPr sz="2700" dirty="0">
              <a:latin typeface="Avenir"/>
              <a:ea typeface="Avenir"/>
              <a:cs typeface="Avenir"/>
              <a:sym typeface="Avenir"/>
            </a:endParaRPr>
          </a:p>
        </p:txBody>
      </p:sp>
      <p:sp>
        <p:nvSpPr>
          <p:cNvPr id="206" name="Google Shape;206;p13"/>
          <p:cNvSpPr txBox="1">
            <a:spLocks noGrp="1"/>
          </p:cNvSpPr>
          <p:nvPr>
            <p:ph type="body" idx="1"/>
          </p:nvPr>
        </p:nvSpPr>
        <p:spPr>
          <a:xfrm>
            <a:off x="311692" y="997229"/>
            <a:ext cx="8185922" cy="3416400"/>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pl-PL" sz="2200" dirty="0">
                <a:latin typeface="Avenir"/>
                <a:ea typeface="Avenir"/>
                <a:cs typeface="Avenir"/>
                <a:sym typeface="Avenir"/>
              </a:rPr>
              <a:t>Artykuł 6: </a:t>
            </a:r>
            <a:r>
              <a:rPr lang="pl-PL" sz="2200" i="1" dirty="0">
                <a:latin typeface="Avenir"/>
                <a:ea typeface="Avenir"/>
                <a:cs typeface="Avenir"/>
                <a:sym typeface="Avenir"/>
              </a:rPr>
              <a:t>Konsultacja Ludu Bożego</a:t>
            </a:r>
            <a:endParaRPr sz="2200" i="1" dirty="0">
              <a:latin typeface="Avenir"/>
              <a:ea typeface="Avenir"/>
              <a:cs typeface="Avenir"/>
              <a:sym typeface="Avenir"/>
            </a:endParaRPr>
          </a:p>
          <a:p>
            <a:pPr marL="609600" lvl="1" indent="0" algn="just" rtl="0">
              <a:lnSpc>
                <a:spcPct val="115000"/>
              </a:lnSpc>
              <a:spcBef>
                <a:spcPts val="0"/>
              </a:spcBef>
              <a:spcAft>
                <a:spcPts val="0"/>
              </a:spcAft>
              <a:buSzPts val="1200"/>
              <a:buNone/>
            </a:pPr>
            <a:r>
              <a:rPr lang="es-ES" sz="2200" dirty="0">
                <a:latin typeface="Avenir"/>
                <a:ea typeface="Avenir"/>
                <a:cs typeface="Avenir"/>
                <a:sym typeface="Avenir"/>
              </a:rPr>
              <a:t>§ 1. </a:t>
            </a:r>
            <a:r>
              <a:rPr lang="pl-PL" sz="2200" dirty="0">
                <a:latin typeface="Avenir"/>
                <a:ea typeface="Avenir"/>
                <a:cs typeface="Avenir"/>
                <a:sym typeface="Avenir"/>
              </a:rPr>
              <a:t>Zasięgnięcie opinii Ludu Bożego odbywa się w Kościołach partykularnych</a:t>
            </a:r>
            <a:r>
              <a:rPr lang="es-ES" sz="2200" dirty="0">
                <a:latin typeface="Avenir"/>
                <a:ea typeface="Avenir"/>
                <a:cs typeface="Avenir"/>
                <a:sym typeface="Avenir"/>
              </a:rPr>
              <a:t> </a:t>
            </a:r>
            <a:endParaRPr dirty="0"/>
          </a:p>
          <a:p>
            <a:pPr marL="609600" lvl="1" indent="0" algn="just" rtl="0">
              <a:lnSpc>
                <a:spcPct val="115000"/>
              </a:lnSpc>
              <a:spcBef>
                <a:spcPts val="0"/>
              </a:spcBef>
              <a:spcAft>
                <a:spcPts val="0"/>
              </a:spcAft>
              <a:buSzPts val="1200"/>
              <a:buNone/>
            </a:pPr>
            <a:r>
              <a:rPr lang="es-ES" sz="2200" dirty="0">
                <a:latin typeface="Avenir"/>
                <a:ea typeface="Avenir"/>
                <a:cs typeface="Avenir"/>
                <a:sym typeface="Avenir"/>
              </a:rPr>
              <a:t>[…]</a:t>
            </a:r>
            <a:endParaRPr dirty="0"/>
          </a:p>
          <a:p>
            <a:pPr marL="609600" lvl="1" indent="0" algn="just" rtl="0">
              <a:lnSpc>
                <a:spcPct val="115000"/>
              </a:lnSpc>
              <a:spcBef>
                <a:spcPts val="0"/>
              </a:spcBef>
              <a:spcAft>
                <a:spcPts val="0"/>
              </a:spcAft>
              <a:buSzPts val="1200"/>
              <a:buNone/>
            </a:pPr>
            <a:r>
              <a:rPr lang="pl-PL" sz="2200" dirty="0">
                <a:latin typeface="Avenir"/>
                <a:ea typeface="Avenir"/>
                <a:cs typeface="Avenir"/>
                <a:sym typeface="Avenir"/>
              </a:rPr>
              <a:t>W każdym Kościele partykularnym </a:t>
            </a:r>
            <a:r>
              <a:rPr lang="pl-PL" sz="2200" dirty="0" smtClean="0">
                <a:latin typeface="Avenir"/>
                <a:ea typeface="Avenir"/>
                <a:cs typeface="Avenir"/>
                <a:sym typeface="Avenir"/>
              </a:rPr>
              <a:t>Biskupi </a:t>
            </a:r>
            <a:r>
              <a:rPr lang="pl-PL" sz="2200" dirty="0">
                <a:latin typeface="Avenir"/>
                <a:ea typeface="Avenir"/>
                <a:cs typeface="Avenir"/>
                <a:sym typeface="Avenir"/>
              </a:rPr>
              <a:t>przeprowadzają </a:t>
            </a:r>
            <a:r>
              <a:rPr lang="pl-PL" sz="2200" dirty="0" smtClean="0">
                <a:latin typeface="Avenir"/>
                <a:ea typeface="Avenir"/>
                <a:cs typeface="Avenir"/>
                <a:sym typeface="Avenir"/>
              </a:rPr>
              <a:t>konsultacje </a:t>
            </a:r>
            <a:r>
              <a:rPr lang="pl-PL" sz="2200" dirty="0">
                <a:latin typeface="Avenir"/>
                <a:ea typeface="Avenir"/>
                <a:cs typeface="Avenir"/>
                <a:sym typeface="Avenir"/>
              </a:rPr>
              <a:t>z </a:t>
            </a:r>
            <a:r>
              <a:rPr lang="pl-PL" sz="2200" dirty="0" smtClean="0">
                <a:latin typeface="Avenir"/>
                <a:ea typeface="Avenir"/>
                <a:cs typeface="Avenir"/>
                <a:sym typeface="Avenir"/>
              </a:rPr>
              <a:t>Ludem </a:t>
            </a:r>
            <a:r>
              <a:rPr lang="pl-PL" sz="2200" dirty="0">
                <a:latin typeface="Avenir"/>
                <a:ea typeface="Avenir"/>
                <a:cs typeface="Avenir"/>
                <a:sym typeface="Avenir"/>
              </a:rPr>
              <a:t>Bożym, odwołując się do ciał uczestnictwa przewidzianych prawem, nie wykluczając wszelkich innych środków, które uznają za stosowne</a:t>
            </a:r>
            <a:r>
              <a:rPr lang="es-ES" sz="2200" dirty="0">
                <a:latin typeface="Avenir"/>
                <a:ea typeface="Avenir"/>
                <a:cs typeface="Avenir"/>
                <a:sym typeface="Avenir"/>
              </a:rPr>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4"/>
          <p:cNvPicPr preferRelativeResize="0"/>
          <p:nvPr/>
        </p:nvPicPr>
        <p:blipFill rotWithShape="1">
          <a:blip r:embed="rId3">
            <a:alphaModFix/>
          </a:blip>
          <a:srcRect t="11395" b="14650"/>
          <a:stretch/>
        </p:blipFill>
        <p:spPr>
          <a:xfrm>
            <a:off x="4813800" y="512600"/>
            <a:ext cx="3608899" cy="4060923"/>
          </a:xfrm>
          <a:prstGeom prst="rect">
            <a:avLst/>
          </a:prstGeom>
          <a:noFill/>
          <a:ln>
            <a:noFill/>
          </a:ln>
        </p:spPr>
      </p:pic>
      <p:sp>
        <p:nvSpPr>
          <p:cNvPr id="212" name="Google Shape;212;p14"/>
          <p:cNvSpPr txBox="1">
            <a:spLocks noGrp="1"/>
          </p:cNvSpPr>
          <p:nvPr>
            <p:ph type="title"/>
          </p:nvPr>
        </p:nvSpPr>
        <p:spPr>
          <a:xfrm>
            <a:off x="28009" y="162465"/>
            <a:ext cx="4906590" cy="45785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3999"/>
              <a:buFont typeface="Arial"/>
              <a:buNone/>
            </a:pPr>
            <a:r>
              <a:rPr lang="es-ES" sz="1900" dirty="0">
                <a:latin typeface="Avenir"/>
                <a:ea typeface="Avenir"/>
                <a:cs typeface="Avenir"/>
                <a:sym typeface="Avenir"/>
              </a:rPr>
              <a:t>Podstawowe Pytanie Procesu Synodalnego</a:t>
            </a:r>
            <a:endParaRPr sz="1900" dirty="0">
              <a:latin typeface="Avenir"/>
              <a:ea typeface="Avenir"/>
              <a:cs typeface="Avenir"/>
              <a:sym typeface="Avenir"/>
            </a:endParaRPr>
          </a:p>
        </p:txBody>
      </p:sp>
      <p:sp>
        <p:nvSpPr>
          <p:cNvPr id="213" name="Google Shape;213;p14"/>
          <p:cNvSpPr txBox="1">
            <a:spLocks noGrp="1"/>
          </p:cNvSpPr>
          <p:nvPr>
            <p:ph type="body" idx="2"/>
          </p:nvPr>
        </p:nvSpPr>
        <p:spPr>
          <a:xfrm>
            <a:off x="280559" y="620323"/>
            <a:ext cx="4447558" cy="1719532"/>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84942"/>
              <a:buNone/>
            </a:pPr>
            <a:r>
              <a:rPr lang="pl-PL" sz="1400" dirty="0">
                <a:latin typeface="Avenir"/>
                <a:ea typeface="Avenir"/>
                <a:cs typeface="Avenir"/>
                <a:sym typeface="Avenir"/>
              </a:rPr>
              <a:t>Przynagla nas i prowadzi pytanie podstawowe: jak dzisiaj, na różnych poziomach (od lokalnego do powszechnego), realizuje się owo „podążanie razem”, które pozwala Kościołowi głosić Ewangelię, zgodnie z powierzoną mu misją, i do podjęcia jakich działań zaprasza nas Duch Święty, abyśmy wzrastali jako Kościół synodalny?</a:t>
            </a:r>
            <a:endParaRPr dirty="0"/>
          </a:p>
          <a:p>
            <a:pPr marL="0" lvl="0" indent="0" algn="r" rtl="0">
              <a:lnSpc>
                <a:spcPct val="115000"/>
              </a:lnSpc>
              <a:spcBef>
                <a:spcPts val="0"/>
              </a:spcBef>
              <a:spcAft>
                <a:spcPts val="0"/>
              </a:spcAft>
              <a:buClr>
                <a:schemeClr val="dk1"/>
              </a:buClr>
              <a:buSzPct val="91476"/>
              <a:buNone/>
            </a:pPr>
            <a:r>
              <a:rPr lang="es-ES" sz="1300" dirty="0">
                <a:latin typeface="Avenir"/>
                <a:ea typeface="Avenir"/>
                <a:cs typeface="Avenir"/>
                <a:sym typeface="Avenir"/>
              </a:rPr>
              <a:t>(</a:t>
            </a:r>
            <a:r>
              <a:rPr lang="es-ES" sz="1300" i="1" dirty="0">
                <a:latin typeface="Avenir"/>
                <a:ea typeface="Avenir"/>
                <a:cs typeface="Avenir"/>
                <a:sym typeface="Avenir"/>
              </a:rPr>
              <a:t>PD</a:t>
            </a:r>
            <a:r>
              <a:rPr lang="es-ES" sz="1300" dirty="0">
                <a:latin typeface="Avenir"/>
                <a:ea typeface="Avenir"/>
                <a:cs typeface="Avenir"/>
                <a:sym typeface="Avenir"/>
              </a:rPr>
              <a:t>, 2)</a:t>
            </a:r>
            <a:endParaRPr sz="1300" dirty="0">
              <a:latin typeface="Avenir"/>
              <a:ea typeface="Avenir"/>
              <a:cs typeface="Avenir"/>
              <a:sym typeface="Avenir"/>
            </a:endParaRPr>
          </a:p>
        </p:txBody>
      </p:sp>
      <p:sp>
        <p:nvSpPr>
          <p:cNvPr id="214" name="Google Shape;214;p1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14</a:t>
            </a:fld>
            <a:endParaRPr/>
          </a:p>
        </p:txBody>
      </p:sp>
      <p:sp>
        <p:nvSpPr>
          <p:cNvPr id="215" name="Google Shape;215;p14"/>
          <p:cNvSpPr txBox="1"/>
          <p:nvPr/>
        </p:nvSpPr>
        <p:spPr>
          <a:xfrm>
            <a:off x="280266" y="2178902"/>
            <a:ext cx="4330691" cy="723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36"/>
              <a:buFont typeface="Arial"/>
              <a:buNone/>
            </a:pPr>
            <a:r>
              <a:rPr lang="pl-PL" sz="1900" b="1" i="0" u="none" strike="noStrike" cap="none" dirty="0">
                <a:solidFill>
                  <a:schemeClr val="dk1"/>
                </a:solidFill>
                <a:latin typeface="Avenir"/>
                <a:ea typeface="Avenir"/>
                <a:cs typeface="Avenir"/>
                <a:sym typeface="Avenir"/>
              </a:rPr>
              <a:t>Fundamentalne pytanie dla konsultacji Ludu Bożego</a:t>
            </a:r>
            <a:endParaRPr sz="1900" b="1" i="0" u="none" strike="noStrike" cap="none" dirty="0">
              <a:solidFill>
                <a:schemeClr val="dk1"/>
              </a:solidFill>
              <a:latin typeface="Avenir"/>
              <a:ea typeface="Avenir"/>
              <a:cs typeface="Avenir"/>
              <a:sym typeface="Avenir"/>
            </a:endParaRPr>
          </a:p>
        </p:txBody>
      </p:sp>
      <p:sp>
        <p:nvSpPr>
          <p:cNvPr id="216" name="Google Shape;216;p14"/>
          <p:cNvSpPr txBox="1"/>
          <p:nvPr/>
        </p:nvSpPr>
        <p:spPr>
          <a:xfrm>
            <a:off x="280266" y="2902609"/>
            <a:ext cx="4416374" cy="1661666"/>
          </a:xfrm>
          <a:prstGeom prst="rect">
            <a:avLst/>
          </a:prstGeom>
          <a:noFill/>
          <a:ln>
            <a:noFill/>
          </a:ln>
        </p:spPr>
        <p:txBody>
          <a:bodyPr spcFirstLastPara="1" wrap="square" lIns="91425" tIns="91425" rIns="91425" bIns="91425" anchor="ctr" anchorCtr="0">
            <a:normAutofit/>
          </a:bodyPr>
          <a:lstStyle/>
          <a:p>
            <a:pPr marL="152400" marR="0" lvl="0" indent="0" algn="just" rtl="0">
              <a:lnSpc>
                <a:spcPct val="115000"/>
              </a:lnSpc>
              <a:spcBef>
                <a:spcPts val="0"/>
              </a:spcBef>
              <a:spcAft>
                <a:spcPts val="0"/>
              </a:spcAft>
              <a:buClr>
                <a:srgbClr val="DE8F32"/>
              </a:buClr>
              <a:buSzPts val="1200"/>
              <a:buFont typeface="Helvetica Neue"/>
              <a:buNone/>
            </a:pPr>
            <a:r>
              <a:rPr lang="pl-PL" sz="1400" b="0" i="1" u="none" strike="noStrike" cap="none" dirty="0">
                <a:solidFill>
                  <a:srgbClr val="000000"/>
                </a:solidFill>
                <a:latin typeface="Avenir"/>
                <a:ea typeface="Avenir"/>
                <a:cs typeface="Avenir"/>
                <a:sym typeface="Avenir"/>
              </a:rPr>
              <a:t>Kościół synodalny, głosząc Ewangelię, „podąża razem”; jak owo „podążanie razem” realizuje się dzisiaj w waszym Kościele partykularnym? Do podjęcia jakich kroków zaprasza nas Duch Święty, abyśmy wzrastali w naszym „podążaniu razem”?</a:t>
            </a:r>
            <a:r>
              <a:rPr lang="es-ES" sz="1400" b="0" i="1" u="none" strike="noStrike" cap="none" dirty="0">
                <a:solidFill>
                  <a:srgbClr val="000000"/>
                </a:solidFill>
                <a:latin typeface="Avenir"/>
                <a:ea typeface="Avenir"/>
                <a:cs typeface="Avenir"/>
                <a:sym typeface="Avenir"/>
              </a:rPr>
              <a:t> </a:t>
            </a:r>
            <a:endParaRPr dirty="0"/>
          </a:p>
          <a:p>
            <a:pPr marL="152400" marR="0" lvl="0" indent="0" algn="r" rtl="0">
              <a:lnSpc>
                <a:spcPct val="115000"/>
              </a:lnSpc>
              <a:spcBef>
                <a:spcPts val="0"/>
              </a:spcBef>
              <a:spcAft>
                <a:spcPts val="0"/>
              </a:spcAft>
              <a:buClr>
                <a:srgbClr val="DE8F32"/>
              </a:buClr>
              <a:buSzPts val="1200"/>
              <a:buFont typeface="Helvetica Neue"/>
              <a:buNone/>
            </a:pPr>
            <a:r>
              <a:rPr lang="es-ES" sz="1300" b="0" i="1" u="none" strike="noStrike" cap="none" dirty="0">
                <a:solidFill>
                  <a:srgbClr val="000000"/>
                </a:solidFill>
                <a:latin typeface="Avenir"/>
                <a:ea typeface="Avenir"/>
                <a:cs typeface="Avenir"/>
                <a:sym typeface="Avenir"/>
              </a:rPr>
              <a:t>(PD, 26)</a:t>
            </a:r>
            <a:endParaRPr sz="1300" b="0" i="1" u="none" strike="noStrike" cap="none" dirty="0">
              <a:solidFill>
                <a:srgbClr val="000000"/>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p:cNvPicPr preferRelativeResize="0"/>
          <p:nvPr/>
        </p:nvPicPr>
        <p:blipFill rotWithShape="1">
          <a:blip r:embed="rId3">
            <a:alphaModFix/>
          </a:blip>
          <a:srcRect l="29338" t="37563" b="21693"/>
          <a:stretch/>
        </p:blipFill>
        <p:spPr>
          <a:xfrm>
            <a:off x="154100" y="3459925"/>
            <a:ext cx="2080524" cy="1532877"/>
          </a:xfrm>
          <a:prstGeom prst="rect">
            <a:avLst/>
          </a:prstGeom>
          <a:noFill/>
          <a:ln>
            <a:noFill/>
          </a:ln>
        </p:spPr>
      </p:pic>
      <p:pic>
        <p:nvPicPr>
          <p:cNvPr id="222" name="Google Shape;222;p15"/>
          <p:cNvPicPr preferRelativeResize="0"/>
          <p:nvPr/>
        </p:nvPicPr>
        <p:blipFill rotWithShape="1">
          <a:blip r:embed="rId4">
            <a:alphaModFix/>
          </a:blip>
          <a:srcRect r="11016"/>
          <a:stretch/>
        </p:blipFill>
        <p:spPr>
          <a:xfrm>
            <a:off x="2311325" y="3459925"/>
            <a:ext cx="2080527" cy="1532874"/>
          </a:xfrm>
          <a:prstGeom prst="rect">
            <a:avLst/>
          </a:prstGeom>
          <a:noFill/>
          <a:ln>
            <a:noFill/>
          </a:ln>
        </p:spPr>
      </p:pic>
      <p:pic>
        <p:nvPicPr>
          <p:cNvPr id="223" name="Google Shape;223;p15"/>
          <p:cNvPicPr preferRelativeResize="0"/>
          <p:nvPr/>
        </p:nvPicPr>
        <p:blipFill rotWithShape="1">
          <a:blip r:embed="rId5">
            <a:alphaModFix/>
          </a:blip>
          <a:srcRect l="13156"/>
          <a:stretch/>
        </p:blipFill>
        <p:spPr>
          <a:xfrm>
            <a:off x="154100" y="134850"/>
            <a:ext cx="4237752" cy="3175475"/>
          </a:xfrm>
          <a:prstGeom prst="rect">
            <a:avLst/>
          </a:prstGeom>
          <a:noFill/>
          <a:ln>
            <a:noFill/>
          </a:ln>
        </p:spPr>
      </p:pic>
      <p:pic>
        <p:nvPicPr>
          <p:cNvPr id="224" name="Google Shape;224;p15"/>
          <p:cNvPicPr preferRelativeResize="0"/>
          <p:nvPr/>
        </p:nvPicPr>
        <p:blipFill rotWithShape="1">
          <a:blip r:embed="rId6">
            <a:alphaModFix/>
          </a:blip>
          <a:srcRect l="22868" r="17716"/>
          <a:stretch/>
        </p:blipFill>
        <p:spPr>
          <a:xfrm>
            <a:off x="4557200" y="0"/>
            <a:ext cx="4599875" cy="5143501"/>
          </a:xfrm>
          <a:prstGeom prst="rect">
            <a:avLst/>
          </a:prstGeom>
          <a:noFill/>
          <a:ln>
            <a:noFill/>
          </a:ln>
        </p:spPr>
      </p:pic>
      <p:sp>
        <p:nvSpPr>
          <p:cNvPr id="225" name="Google Shape;225;p15"/>
          <p:cNvSpPr txBox="1">
            <a:spLocks noGrp="1"/>
          </p:cNvSpPr>
          <p:nvPr>
            <p:ph type="body" idx="1"/>
          </p:nvPr>
        </p:nvSpPr>
        <p:spPr>
          <a:xfrm>
            <a:off x="4411176" y="664630"/>
            <a:ext cx="4745899" cy="3024501"/>
          </a:xfrm>
          <a:prstGeom prst="rect">
            <a:avLst/>
          </a:prstGeom>
          <a:solidFill>
            <a:schemeClr val="lt1"/>
          </a:solidFill>
          <a:ln>
            <a:noFill/>
          </a:ln>
        </p:spPr>
        <p:txBody>
          <a:bodyPr spcFirstLastPara="1" wrap="square" lIns="91425" tIns="91425" rIns="91425" bIns="91425" anchor="ctr" anchorCtr="0">
            <a:noAutofit/>
          </a:bodyPr>
          <a:lstStyle/>
          <a:p>
            <a:pPr marL="152400" lvl="0" indent="0" algn="just" rtl="0">
              <a:lnSpc>
                <a:spcPct val="115000"/>
              </a:lnSpc>
              <a:spcBef>
                <a:spcPts val="0"/>
              </a:spcBef>
              <a:spcAft>
                <a:spcPts val="0"/>
              </a:spcAft>
              <a:buSzPts val="1200"/>
              <a:buNone/>
            </a:pPr>
            <a:r>
              <a:rPr lang="es-ES" sz="1600" dirty="0">
                <a:latin typeface="Avenir"/>
                <a:ea typeface="Avenir"/>
                <a:cs typeface="Avenir"/>
                <a:sym typeface="Avenir"/>
              </a:rPr>
              <a:t>“</a:t>
            </a:r>
            <a:r>
              <a:rPr lang="pl-PL" sz="1600" b="1" dirty="0">
                <a:latin typeface="Avenir"/>
                <a:ea typeface="Avenir"/>
                <a:cs typeface="Avenir"/>
                <a:sym typeface="Avenir"/>
              </a:rPr>
              <a:t>Celem Synodu</a:t>
            </a:r>
            <a:r>
              <a:rPr lang="pl-PL" sz="1600" dirty="0">
                <a:latin typeface="Avenir"/>
                <a:ea typeface="Avenir"/>
                <a:cs typeface="Avenir"/>
                <a:sym typeface="Avenir"/>
              </a:rPr>
              <a:t>, a więc i tej konsultacji, nie jest tworzenie dokumentów, ale to, by </a:t>
            </a:r>
            <a:r>
              <a:rPr lang="pl-PL" sz="1600" dirty="0" smtClean="0">
                <a:latin typeface="Avenir"/>
                <a:ea typeface="Avenir"/>
                <a:cs typeface="Avenir"/>
                <a:sym typeface="Avenir"/>
              </a:rPr>
              <a:t>„zrodziły </a:t>
            </a:r>
            <a:r>
              <a:rPr lang="pl-PL" sz="1600" dirty="0">
                <a:latin typeface="Avenir"/>
                <a:ea typeface="Avenir"/>
                <a:cs typeface="Avenir"/>
                <a:sym typeface="Avenir"/>
              </a:rPr>
              <a:t>się marzenia, </a:t>
            </a:r>
            <a:r>
              <a:rPr lang="pl-PL" sz="1600" b="1" dirty="0">
                <a:latin typeface="Avenir"/>
                <a:ea typeface="Avenir"/>
                <a:cs typeface="Avenir"/>
                <a:sym typeface="Avenir"/>
              </a:rPr>
              <a:t>powstały proroctwa i wizje, rozkwitły nadzieje</a:t>
            </a:r>
            <a:r>
              <a:rPr lang="pl-PL" sz="1600" dirty="0">
                <a:latin typeface="Avenir"/>
                <a:ea typeface="Avenir"/>
                <a:cs typeface="Avenir"/>
                <a:sym typeface="Avenir"/>
              </a:rPr>
              <a:t>, umocniła się ufność, zostały opatrzone rany, nawiązały się relacje, wstał świt nadziei, by uczono się od siebie nawzajem i </a:t>
            </a:r>
            <a:r>
              <a:rPr lang="pl-PL" sz="1600" b="1" dirty="0">
                <a:latin typeface="Avenir"/>
                <a:ea typeface="Avenir"/>
                <a:cs typeface="Avenir"/>
                <a:sym typeface="Avenir"/>
              </a:rPr>
              <a:t>budowano pozytywną wyobraźnię</a:t>
            </a:r>
            <a:r>
              <a:rPr lang="pl-PL" sz="1600" dirty="0">
                <a:latin typeface="Avenir"/>
                <a:ea typeface="Avenir"/>
                <a:cs typeface="Avenir"/>
                <a:sym typeface="Avenir"/>
              </a:rPr>
              <a:t>, która oświeci umysły, rozpali serca, przywróci rękom siły</a:t>
            </a:r>
            <a:r>
              <a:rPr lang="es-ES" sz="1600" dirty="0">
                <a:latin typeface="Avenir"/>
                <a:ea typeface="Avenir"/>
                <a:cs typeface="Avenir"/>
                <a:sym typeface="Avenir"/>
              </a:rPr>
              <a:t>.” </a:t>
            </a:r>
            <a:endParaRPr dirty="0"/>
          </a:p>
          <a:p>
            <a:pPr marL="152400" lvl="0" indent="0" algn="r" rtl="0">
              <a:lnSpc>
                <a:spcPct val="115000"/>
              </a:lnSpc>
              <a:spcBef>
                <a:spcPts val="0"/>
              </a:spcBef>
              <a:spcAft>
                <a:spcPts val="0"/>
              </a:spcAft>
              <a:buSzPts val="1200"/>
              <a:buNone/>
            </a:pPr>
            <a:r>
              <a:rPr lang="es-ES" sz="1600" dirty="0">
                <a:latin typeface="Avenir"/>
                <a:ea typeface="Avenir"/>
                <a:cs typeface="Avenir"/>
                <a:sym typeface="Avenir"/>
              </a:rPr>
              <a:t>(</a:t>
            </a:r>
            <a:r>
              <a:rPr lang="es-ES" sz="1600" i="1" dirty="0">
                <a:latin typeface="Avenir"/>
                <a:ea typeface="Avenir"/>
                <a:cs typeface="Avenir"/>
                <a:sym typeface="Avenir"/>
              </a:rPr>
              <a:t>PD</a:t>
            </a:r>
            <a:r>
              <a:rPr lang="es-ES" sz="1600" dirty="0">
                <a:latin typeface="Avenir"/>
                <a:ea typeface="Avenir"/>
                <a:cs typeface="Avenir"/>
                <a:sym typeface="Avenir"/>
              </a:rPr>
              <a:t>, 32)</a:t>
            </a:r>
            <a:endParaRPr sz="1600" dirty="0">
              <a:latin typeface="Avenir"/>
              <a:ea typeface="Avenir"/>
              <a:cs typeface="Avenir"/>
              <a:sym typeface="Avenir"/>
            </a:endParaRPr>
          </a:p>
        </p:txBody>
      </p:sp>
      <p:sp>
        <p:nvSpPr>
          <p:cNvPr id="226" name="Google Shape;226;p1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15</a:t>
            </a:fld>
            <a:endParaRPr/>
          </a:p>
        </p:txBody>
      </p:sp>
      <p:sp>
        <p:nvSpPr>
          <p:cNvPr id="227" name="Google Shape;227;p15"/>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pPr marL="0" lvl="0" indent="0" algn="r" rtl="0">
                <a:lnSpc>
                  <a:spcPct val="100000"/>
                </a:lnSpc>
                <a:spcBef>
                  <a:spcPts val="0"/>
                </a:spcBef>
                <a:spcAft>
                  <a:spcPts val="0"/>
                </a:spcAft>
                <a:buSzPts val="600"/>
                <a:buNone/>
              </a:pPr>
              <a:t>16</a:t>
            </a:fld>
            <a:endParaRPr/>
          </a:p>
        </p:txBody>
      </p:sp>
      <p:pic>
        <p:nvPicPr>
          <p:cNvPr id="233" name="Google Shape;233;p16" descr="C:\Users\nathalie.becquart\Desktop\Logo Synode.png"/>
          <p:cNvPicPr preferRelativeResize="0"/>
          <p:nvPr/>
        </p:nvPicPr>
        <p:blipFill rotWithShape="1">
          <a:blip r:embed="rId3">
            <a:alphaModFix/>
          </a:blip>
          <a:srcRect/>
          <a:stretch/>
        </p:blipFill>
        <p:spPr>
          <a:xfrm>
            <a:off x="1468076" y="-29138"/>
            <a:ext cx="6156614" cy="5143258"/>
          </a:xfrm>
          <a:prstGeom prst="rect">
            <a:avLst/>
          </a:prstGeom>
          <a:noFill/>
          <a:ln>
            <a:noFill/>
          </a:ln>
        </p:spPr>
      </p:pic>
      <p:sp>
        <p:nvSpPr>
          <p:cNvPr id="4" name="pole tekstowe 3">
            <a:extLst>
              <a:ext uri="{FF2B5EF4-FFF2-40B4-BE49-F238E27FC236}">
                <a16:creationId xmlns="" xmlns:a16="http://schemas.microsoft.com/office/drawing/2014/main" id="{2B391CAD-4AA7-4BB8-9795-3637537382F0}"/>
              </a:ext>
            </a:extLst>
          </p:cNvPr>
          <p:cNvSpPr txBox="1"/>
          <p:nvPr/>
        </p:nvSpPr>
        <p:spPr>
          <a:xfrm>
            <a:off x="1923382" y="4050139"/>
            <a:ext cx="5376047" cy="1010533"/>
          </a:xfrm>
          <a:prstGeom prst="rect">
            <a:avLst/>
          </a:prstGeom>
          <a:solidFill>
            <a:schemeClr val="bg1"/>
          </a:solidFill>
        </p:spPr>
        <p:txBody>
          <a:bodyPr wrap="square" rtlCol="0">
            <a:spAutoFit/>
          </a:bodyPr>
          <a:lstStyle/>
          <a:p>
            <a:pPr algn="ctr">
              <a:lnSpc>
                <a:spcPct val="150000"/>
              </a:lnSpc>
            </a:pPr>
            <a:r>
              <a:rPr lang="pl-PL" sz="2400" b="1" i="1" dirty="0">
                <a:solidFill>
                  <a:schemeClr val="accent3"/>
                </a:solidFill>
              </a:rPr>
              <a:t>Ku Kościołowi </a:t>
            </a:r>
            <a:r>
              <a:rPr lang="pl-PL" sz="2400" b="1" i="1" dirty="0" smtClean="0">
                <a:solidFill>
                  <a:schemeClr val="accent3"/>
                </a:solidFill>
              </a:rPr>
              <a:t>Synodalnemu</a:t>
            </a:r>
            <a:r>
              <a:rPr lang="pl-PL" sz="2400" b="1" i="1" dirty="0" smtClean="0">
                <a:solidFill>
                  <a:srgbClr val="7030A0"/>
                </a:solidFill>
              </a:rPr>
              <a:t/>
            </a:r>
            <a:br>
              <a:rPr lang="pl-PL" sz="2400" b="1" i="1" dirty="0" smtClean="0">
                <a:solidFill>
                  <a:srgbClr val="7030A0"/>
                </a:solidFill>
              </a:rPr>
            </a:br>
            <a:r>
              <a:rPr lang="pl-PL" sz="1800" b="1" i="1" dirty="0" smtClean="0">
                <a:solidFill>
                  <a:srgbClr val="7030A0"/>
                </a:solidFill>
              </a:rPr>
              <a:t>komunia | uczestnictwo | misja</a:t>
            </a:r>
            <a:endParaRPr lang="pl-PL" sz="2400" b="1" i="1" dirty="0">
              <a:solidFill>
                <a:srgbClr val="7030A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body" idx="1"/>
          </p:nvPr>
        </p:nvSpPr>
        <p:spPr>
          <a:xfrm>
            <a:off x="852825" y="1378634"/>
            <a:ext cx="3411600" cy="2855741"/>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a:pPr>
            <a:r>
              <a:rPr lang="es-ES" sz="1400" dirty="0"/>
              <a:t>Wezwanie do podążania razem</a:t>
            </a:r>
            <a:endParaRPr sz="1400" dirty="0"/>
          </a:p>
          <a:p>
            <a:pPr marL="457200" lvl="0" indent="-304800" algn="l" rtl="0">
              <a:lnSpc>
                <a:spcPct val="115000"/>
              </a:lnSpc>
              <a:spcBef>
                <a:spcPts val="0"/>
              </a:spcBef>
              <a:spcAft>
                <a:spcPts val="0"/>
              </a:spcAft>
              <a:buSzPts val="1200"/>
              <a:buFont typeface="Arial"/>
              <a:buAutoNum type="romanUcPeriod"/>
            </a:pPr>
            <a:r>
              <a:rPr lang="es-ES" sz="1400" dirty="0"/>
              <a:t>Kościół konstytutywnie synodalny</a:t>
            </a:r>
            <a:endParaRPr sz="1400" dirty="0"/>
          </a:p>
          <a:p>
            <a:pPr marL="457200" lvl="0" indent="-304800" algn="l" rtl="0">
              <a:lnSpc>
                <a:spcPct val="115000"/>
              </a:lnSpc>
              <a:spcBef>
                <a:spcPts val="0"/>
              </a:spcBef>
              <a:spcAft>
                <a:spcPts val="0"/>
              </a:spcAft>
              <a:buSzPts val="1200"/>
              <a:buFont typeface="Arial"/>
              <a:buAutoNum type="romanUcPeriod"/>
            </a:pPr>
            <a:r>
              <a:rPr lang="es-ES" sz="1400" dirty="0"/>
              <a:t>Słuchanie Pisma Świętego</a:t>
            </a:r>
            <a:endParaRPr sz="1400" dirty="0"/>
          </a:p>
          <a:p>
            <a:pPr marL="914400" lvl="1" indent="-304800" algn="l" rtl="0">
              <a:lnSpc>
                <a:spcPct val="115000"/>
              </a:lnSpc>
              <a:spcBef>
                <a:spcPts val="0"/>
              </a:spcBef>
              <a:spcAft>
                <a:spcPts val="0"/>
              </a:spcAft>
              <a:buSzPts val="1200"/>
              <a:buFont typeface="Arial"/>
              <a:buAutoNum type="alphaUcPeriod"/>
            </a:pPr>
            <a:r>
              <a:rPr lang="es-ES" sz="1400" dirty="0"/>
              <a:t>Jezus, tłum, apostołowie</a:t>
            </a:r>
            <a:endParaRPr sz="1400" dirty="0"/>
          </a:p>
          <a:p>
            <a:pPr marL="914400" lvl="1" indent="-304800" algn="l" rtl="0">
              <a:lnSpc>
                <a:spcPct val="115000"/>
              </a:lnSpc>
              <a:spcBef>
                <a:spcPts val="0"/>
              </a:spcBef>
              <a:spcAft>
                <a:spcPts val="0"/>
              </a:spcAft>
              <a:buSzPts val="1200"/>
              <a:buFont typeface="Arial"/>
              <a:buAutoNum type="alphaUcPeriod"/>
            </a:pPr>
            <a:r>
              <a:rPr lang="pl-PL" sz="1400" dirty="0"/>
              <a:t>Podwójna dynamika nawrócenia: Piotr i Korneliusz (</a:t>
            </a:r>
            <a:r>
              <a:rPr lang="pl-PL" sz="1400" dirty="0" err="1"/>
              <a:t>Dz</a:t>
            </a:r>
            <a:r>
              <a:rPr lang="pl-PL" sz="1400" dirty="0"/>
              <a:t> 10)</a:t>
            </a:r>
            <a:endParaRPr sz="1400" dirty="0"/>
          </a:p>
          <a:p>
            <a:pPr marL="457200" lvl="0" indent="-304800" algn="l" rtl="0">
              <a:lnSpc>
                <a:spcPct val="115000"/>
              </a:lnSpc>
              <a:spcBef>
                <a:spcPts val="0"/>
              </a:spcBef>
              <a:spcAft>
                <a:spcPts val="0"/>
              </a:spcAft>
              <a:buSzPts val="1200"/>
              <a:buFont typeface="Arial"/>
              <a:buAutoNum type="romanUcPeriod"/>
            </a:pPr>
            <a:r>
              <a:rPr lang="pl-PL" sz="1400" dirty="0"/>
              <a:t>Synodalność w działaniu: Drogi konsultacji Ludu Bożego</a:t>
            </a:r>
            <a:endParaRPr sz="1400" dirty="0"/>
          </a:p>
        </p:txBody>
      </p:sp>
      <p:sp>
        <p:nvSpPr>
          <p:cNvPr id="239" name="Google Shape;239;p17"/>
          <p:cNvSpPr txBox="1">
            <a:spLocks noGrp="1"/>
          </p:cNvSpPr>
          <p:nvPr>
            <p:ph type="subTitle" idx="2"/>
          </p:nvPr>
        </p:nvSpPr>
        <p:spPr>
          <a:xfrm>
            <a:off x="740982" y="597301"/>
            <a:ext cx="3769034" cy="63362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s-ES" sz="2200" b="1" dirty="0" err="1">
                <a:latin typeface="Helvetica Neue"/>
                <a:ea typeface="Helvetica Neue"/>
                <a:cs typeface="Helvetica Neue"/>
                <a:sym typeface="Helvetica Neue"/>
              </a:rPr>
              <a:t>Dokument</a:t>
            </a:r>
            <a:r>
              <a:rPr lang="es-ES" sz="2200" b="1" dirty="0">
                <a:latin typeface="Helvetica Neue"/>
                <a:ea typeface="Helvetica Neue"/>
                <a:cs typeface="Helvetica Neue"/>
                <a:sym typeface="Helvetica Neue"/>
              </a:rPr>
              <a:t> </a:t>
            </a:r>
            <a:r>
              <a:rPr lang="pl-PL" sz="2200" b="1" dirty="0" smtClean="0">
                <a:latin typeface="Helvetica Neue"/>
                <a:ea typeface="Helvetica Neue"/>
                <a:cs typeface="Helvetica Neue"/>
                <a:sym typeface="Helvetica Neue"/>
              </a:rPr>
              <a:t>P</a:t>
            </a:r>
            <a:r>
              <a:rPr lang="es-ES" sz="2200" b="1" dirty="0" err="1" smtClean="0">
                <a:latin typeface="Helvetica Neue"/>
                <a:ea typeface="Helvetica Neue"/>
                <a:cs typeface="Helvetica Neue"/>
                <a:sym typeface="Helvetica Neue"/>
              </a:rPr>
              <a:t>rzygotowawczy</a:t>
            </a:r>
            <a:endParaRPr dirty="0"/>
          </a:p>
        </p:txBody>
      </p:sp>
      <p:sp>
        <p:nvSpPr>
          <p:cNvPr id="240" name="Google Shape;240;p1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17</a:t>
            </a:fld>
            <a:endParaRPr/>
          </a:p>
        </p:txBody>
      </p:sp>
      <p:sp>
        <p:nvSpPr>
          <p:cNvPr id="241" name="Google Shape;241;p17"/>
          <p:cNvSpPr txBox="1">
            <a:spLocks noGrp="1"/>
          </p:cNvSpPr>
          <p:nvPr>
            <p:ph type="body" idx="3"/>
          </p:nvPr>
        </p:nvSpPr>
        <p:spPr>
          <a:xfrm>
            <a:off x="4697050" y="1230923"/>
            <a:ext cx="3411600" cy="3003452"/>
          </a:xfrm>
          <a:prstGeom prst="rect">
            <a:avLst/>
          </a:prstGeom>
          <a:noFill/>
          <a:ln>
            <a:noFill/>
          </a:ln>
        </p:spPr>
        <p:txBody>
          <a:bodyPr spcFirstLastPara="1" wrap="square" lIns="91425" tIns="91425" rIns="91425" bIns="91425" anchor="ctr" anchorCtr="0">
            <a:normAutofit lnSpcReduction="10000"/>
          </a:bodyPr>
          <a:lstStyle/>
          <a:p>
            <a:pPr marL="457200" lvl="0" indent="-304800" algn="l" rtl="0">
              <a:lnSpc>
                <a:spcPct val="115000"/>
              </a:lnSpc>
              <a:spcBef>
                <a:spcPts val="0"/>
              </a:spcBef>
              <a:spcAft>
                <a:spcPts val="0"/>
              </a:spcAft>
              <a:buSzPct val="81081"/>
              <a:buFont typeface="Arial"/>
              <a:buAutoNum type="romanUcPeriod"/>
            </a:pPr>
            <a:r>
              <a:rPr lang="es-ES" sz="1600" dirty="0"/>
              <a:t>Wprowadzenie</a:t>
            </a:r>
            <a:endParaRPr sz="1600" dirty="0"/>
          </a:p>
          <a:p>
            <a:pPr marL="457200" lvl="0" indent="-304800" algn="l" rtl="0">
              <a:lnSpc>
                <a:spcPct val="115000"/>
              </a:lnSpc>
              <a:spcBef>
                <a:spcPts val="0"/>
              </a:spcBef>
              <a:spcAft>
                <a:spcPts val="0"/>
              </a:spcAft>
              <a:buSzPct val="81081"/>
              <a:buFont typeface="Arial"/>
              <a:buAutoNum type="romanUcPeriod"/>
            </a:pPr>
            <a:r>
              <a:rPr lang="es-ES" sz="1600" dirty="0"/>
              <a:t>Zasady procesu synodalnego</a:t>
            </a:r>
            <a:endParaRPr sz="1600" dirty="0"/>
          </a:p>
          <a:p>
            <a:pPr marL="457200" lvl="0" indent="-304800" algn="l" rtl="0">
              <a:lnSpc>
                <a:spcPct val="115000"/>
              </a:lnSpc>
              <a:spcBef>
                <a:spcPts val="0"/>
              </a:spcBef>
              <a:spcAft>
                <a:spcPts val="0"/>
              </a:spcAft>
              <a:buSzPct val="81081"/>
              <a:buFont typeface="Arial"/>
              <a:buAutoNum type="romanUcPeriod"/>
            </a:pPr>
            <a:r>
              <a:rPr lang="es-ES" sz="1600" dirty="0"/>
              <a:t>Proces Synodu</a:t>
            </a:r>
            <a:endParaRPr sz="1600" dirty="0"/>
          </a:p>
          <a:p>
            <a:pPr marL="457200" lvl="0" indent="-304800" algn="l" rtl="0">
              <a:lnSpc>
                <a:spcPct val="115000"/>
              </a:lnSpc>
              <a:spcBef>
                <a:spcPts val="0"/>
              </a:spcBef>
              <a:spcAft>
                <a:spcPts val="0"/>
              </a:spcAft>
              <a:buSzPct val="81081"/>
              <a:buFont typeface="Arial"/>
              <a:buAutoNum type="romanUcPeriod"/>
            </a:pPr>
            <a:r>
              <a:rPr lang="pl-PL" sz="1600" dirty="0"/>
              <a:t>Przemierzanie drogi synodalnej w diecezjach</a:t>
            </a:r>
            <a:endParaRPr sz="1600" dirty="0"/>
          </a:p>
          <a:p>
            <a:pPr marL="457200" lvl="0" indent="-304800" algn="l" rtl="0">
              <a:lnSpc>
                <a:spcPct val="115000"/>
              </a:lnSpc>
              <a:spcBef>
                <a:spcPts val="0"/>
              </a:spcBef>
              <a:spcAft>
                <a:spcPts val="0"/>
              </a:spcAft>
              <a:buSzPct val="81081"/>
              <a:buFont typeface="Arial"/>
              <a:buAutoNum type="romanUcPeriod"/>
            </a:pPr>
            <a:r>
              <a:rPr lang="pl-PL" sz="1600" dirty="0"/>
              <a:t>Środki organizacji procesu synodalnego</a:t>
            </a:r>
            <a:endParaRPr dirty="0"/>
          </a:p>
          <a:p>
            <a:pPr marL="152400" lvl="0" indent="0" algn="l" rtl="0">
              <a:lnSpc>
                <a:spcPct val="115000"/>
              </a:lnSpc>
              <a:spcBef>
                <a:spcPts val="0"/>
              </a:spcBef>
              <a:spcAft>
                <a:spcPts val="0"/>
              </a:spcAft>
              <a:buSzPct val="92664"/>
              <a:buNone/>
            </a:pPr>
            <a:endParaRPr sz="1400" dirty="0"/>
          </a:p>
          <a:p>
            <a:pPr marL="152400" lvl="0" indent="0" algn="l" rtl="0">
              <a:lnSpc>
                <a:spcPct val="115000"/>
              </a:lnSpc>
              <a:spcBef>
                <a:spcPts val="0"/>
              </a:spcBef>
              <a:spcAft>
                <a:spcPts val="0"/>
              </a:spcAft>
              <a:buSzPct val="92664"/>
              <a:buNone/>
            </a:pPr>
            <a:r>
              <a:rPr lang="es-ES" sz="1400" b="1" i="1" dirty="0">
                <a:latin typeface="Helvetica Neue"/>
                <a:ea typeface="Helvetica Neue"/>
                <a:cs typeface="Helvetica Neue"/>
                <a:sym typeface="Helvetica Neue"/>
              </a:rPr>
              <a:t>+ </a:t>
            </a:r>
            <a:r>
              <a:rPr lang="pl-PL" sz="1400" b="1" i="1" dirty="0" smtClean="0">
                <a:latin typeface="Helvetica Neue"/>
                <a:ea typeface="Helvetica Neue"/>
                <a:cs typeface="Helvetica Neue"/>
                <a:sym typeface="Helvetica Neue"/>
              </a:rPr>
              <a:t>Załączniki, </a:t>
            </a:r>
            <a:r>
              <a:rPr lang="pl-PL" sz="1400" b="1" i="1" dirty="0">
                <a:latin typeface="Helvetica Neue"/>
                <a:ea typeface="Helvetica Neue"/>
                <a:cs typeface="Helvetica Neue"/>
                <a:sym typeface="Helvetica Neue"/>
              </a:rPr>
              <a:t>materiały i narzędzia (zasoby biblijne, liturgiczne, metodologiczne, praktyczne itp.)</a:t>
            </a:r>
            <a:endParaRPr sz="1400" b="1" dirty="0">
              <a:latin typeface="Helvetica Neue"/>
              <a:ea typeface="Helvetica Neue"/>
              <a:cs typeface="Helvetica Neue"/>
              <a:sym typeface="Helvetica Neue"/>
            </a:endParaRPr>
          </a:p>
        </p:txBody>
      </p:sp>
      <p:sp>
        <p:nvSpPr>
          <p:cNvPr id="242" name="Google Shape;242;p17"/>
          <p:cNvSpPr txBox="1"/>
          <p:nvPr/>
        </p:nvSpPr>
        <p:spPr>
          <a:xfrm>
            <a:off x="4697050" y="597301"/>
            <a:ext cx="3252600" cy="528114"/>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Helvetica Neue"/>
              <a:buNone/>
            </a:pPr>
            <a:r>
              <a:rPr lang="es-ES" sz="2200" b="1" i="0" u="none" strike="noStrike" cap="none">
                <a:solidFill>
                  <a:srgbClr val="666666"/>
                </a:solidFill>
                <a:latin typeface="Helvetica Neue"/>
                <a:ea typeface="Helvetica Neue"/>
                <a:cs typeface="Helvetica Neue"/>
                <a:sym typeface="Helvetica Neue"/>
              </a:rPr>
              <a:t>Vademecum</a:t>
            </a:r>
            <a:endParaRPr sz="2200" b="1" i="0" u="none" strike="noStrike" cap="none">
              <a:solidFill>
                <a:srgbClr val="666666"/>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98689" y="262936"/>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GB" dirty="0">
                <a:latin typeface="Avenir"/>
                <a:ea typeface="Avenir"/>
                <a:cs typeface="Avenir"/>
                <a:sym typeface="Avenir"/>
              </a:rPr>
              <a:t>Cele </a:t>
            </a:r>
            <a:r>
              <a:rPr lang="en-GB" dirty="0" err="1">
                <a:latin typeface="Avenir"/>
                <a:ea typeface="Avenir"/>
                <a:cs typeface="Avenir"/>
                <a:sym typeface="Avenir"/>
              </a:rPr>
              <a:t>Synodu</a:t>
            </a:r>
            <a:r>
              <a:rPr lang="en-GB" dirty="0">
                <a:latin typeface="Avenir"/>
                <a:ea typeface="Avenir"/>
                <a:cs typeface="Avenir"/>
                <a:sym typeface="Avenir"/>
              </a:rPr>
              <a:t> (DP, 2)</a:t>
            </a:r>
          </a:p>
        </p:txBody>
      </p:sp>
      <p:sp>
        <p:nvSpPr>
          <p:cNvPr id="248" name="Google Shape;248;p1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18</a:t>
            </a:fld>
            <a:endParaRPr/>
          </a:p>
        </p:txBody>
      </p:sp>
      <p:cxnSp>
        <p:nvCxnSpPr>
          <p:cNvPr id="249" name="Google Shape;249;p18"/>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250" name="Google Shape;250;p18"/>
          <p:cNvSpPr txBox="1">
            <a:spLocks noGrp="1"/>
          </p:cNvSpPr>
          <p:nvPr>
            <p:ph type="body" idx="2"/>
          </p:nvPr>
        </p:nvSpPr>
        <p:spPr>
          <a:xfrm>
            <a:off x="496859" y="915892"/>
            <a:ext cx="8026249" cy="3354374"/>
          </a:xfrm>
          <a:prstGeom prst="rect">
            <a:avLst/>
          </a:prstGeom>
          <a:noFill/>
          <a:ln>
            <a:noFill/>
          </a:ln>
        </p:spPr>
        <p:txBody>
          <a:bodyPr spcFirstLastPara="1" wrap="square" lIns="91425" tIns="91425" rIns="91425" bIns="91425" anchor="ctr" anchorCtr="0">
            <a:normAutofit lnSpcReduction="10000"/>
          </a:bodyPr>
          <a:lstStyle/>
          <a:p>
            <a:pPr lvl="0" algn="just"/>
            <a:r>
              <a:rPr lang="pl-PL" sz="1600" b="1" dirty="0" smtClean="0">
                <a:latin typeface="Avenir"/>
                <a:ea typeface="Avenir"/>
                <a:cs typeface="Avenir"/>
                <a:sym typeface="Avenir"/>
              </a:rPr>
              <a:t>pamiętanie</a:t>
            </a:r>
            <a:r>
              <a:rPr lang="pl-PL" sz="1600" b="1" dirty="0">
                <a:latin typeface="Avenir"/>
                <a:ea typeface="Avenir"/>
                <a:cs typeface="Avenir"/>
                <a:sym typeface="Avenir"/>
              </a:rPr>
              <a:t>, w jaki sposób Duch Święty prowadził drogę Kościoła w historii i wzywa </a:t>
            </a:r>
            <a:r>
              <a:rPr lang="pl-PL" sz="1600" dirty="0">
                <a:latin typeface="Avenir"/>
                <a:ea typeface="Avenir"/>
                <a:cs typeface="Avenir"/>
                <a:sym typeface="Avenir"/>
              </a:rPr>
              <a:t>nas dzisiaj, abyśmy byli razem świadkami Bożej miłości</a:t>
            </a:r>
            <a:r>
              <a:rPr lang="es-ES" sz="1600" dirty="0">
                <a:latin typeface="Avenir"/>
                <a:ea typeface="Avenir"/>
                <a:cs typeface="Avenir"/>
                <a:sym typeface="Avenir"/>
              </a:rPr>
              <a:t>; </a:t>
            </a:r>
            <a:endParaRPr sz="1600" dirty="0">
              <a:latin typeface="Avenir"/>
              <a:ea typeface="Avenir"/>
              <a:cs typeface="Avenir"/>
              <a:sym typeface="Avenir"/>
            </a:endParaRPr>
          </a:p>
          <a:p>
            <a:pPr lvl="0" algn="just"/>
            <a:r>
              <a:rPr lang="pl-PL" sz="1600" b="1" dirty="0">
                <a:latin typeface="Avenir"/>
                <a:ea typeface="Avenir"/>
                <a:cs typeface="Avenir"/>
                <a:sym typeface="Avenir"/>
              </a:rPr>
              <a:t>przeżywanie tego procesu kościelnego opartego na uczestnictwie i włączeniu, który da wszystkim </a:t>
            </a:r>
            <a:r>
              <a:rPr lang="pl-PL" sz="1600" dirty="0">
                <a:latin typeface="Avenir"/>
                <a:ea typeface="Avenir"/>
                <a:cs typeface="Avenir"/>
                <a:sym typeface="Avenir"/>
              </a:rPr>
              <a:t>– zwłaszcza tym, którzy z różnych powodów znajdują się na marginesie – możliwość wypowiedzenia się i bycia wysłuchanym, by przyczynić się do budowania Ludu Bożego;</a:t>
            </a:r>
            <a:r>
              <a:rPr lang="es-ES" sz="1600" dirty="0">
                <a:latin typeface="Avenir"/>
                <a:ea typeface="Avenir"/>
                <a:cs typeface="Avenir"/>
                <a:sym typeface="Avenir"/>
              </a:rPr>
              <a:t> </a:t>
            </a:r>
            <a:endParaRPr sz="1600" dirty="0">
              <a:latin typeface="Avenir"/>
              <a:ea typeface="Avenir"/>
              <a:cs typeface="Avenir"/>
              <a:sym typeface="Avenir"/>
            </a:endParaRPr>
          </a:p>
          <a:p>
            <a:pPr lvl="0" algn="just"/>
            <a:r>
              <a:rPr lang="pl-PL" sz="1600" b="1" dirty="0">
                <a:latin typeface="Avenir"/>
                <a:ea typeface="Avenir"/>
                <a:cs typeface="Avenir"/>
                <a:sym typeface="Avenir"/>
              </a:rPr>
              <a:t>dostrzeganie i docenienie bogactwa i różnorodności darów i charyzmatów</a:t>
            </a:r>
            <a:r>
              <a:rPr lang="pl-PL" sz="1600" dirty="0">
                <a:latin typeface="Avenir"/>
                <a:ea typeface="Avenir"/>
                <a:cs typeface="Avenir"/>
                <a:sym typeface="Avenir"/>
              </a:rPr>
              <a:t>, którymi Duch Święty obdarza w wolności, dla dobra wspólnoty i całej rodziny ludzkiej;</a:t>
            </a:r>
            <a:r>
              <a:rPr lang="es-ES" sz="1600" dirty="0">
                <a:latin typeface="Avenir"/>
                <a:ea typeface="Avenir"/>
                <a:cs typeface="Avenir"/>
                <a:sym typeface="Avenir"/>
              </a:rPr>
              <a:t> </a:t>
            </a:r>
            <a:endParaRPr sz="1600" dirty="0">
              <a:latin typeface="Avenir"/>
              <a:ea typeface="Avenir"/>
              <a:cs typeface="Avenir"/>
              <a:sym typeface="Avenir"/>
            </a:endParaRPr>
          </a:p>
          <a:p>
            <a:pPr lvl="0" algn="just"/>
            <a:r>
              <a:rPr lang="pl-PL" sz="1600" b="1" dirty="0">
                <a:latin typeface="Avenir"/>
                <a:ea typeface="Avenir"/>
                <a:cs typeface="Avenir"/>
                <a:sym typeface="Avenir"/>
              </a:rPr>
              <a:t>doświadczanie sposobów uczestnictwa w wypełnianiu odpowiedzialności </a:t>
            </a:r>
            <a:r>
              <a:rPr lang="pl-PL" sz="1600" dirty="0">
                <a:latin typeface="Avenir"/>
                <a:ea typeface="Avenir"/>
                <a:cs typeface="Avenir"/>
                <a:sym typeface="Avenir"/>
              </a:rPr>
              <a:t>za głoszenie Ewangelii i zaangażowania w budowanie świata piękniejszego i lepszego do zamieszkania.</a:t>
            </a:r>
            <a:endParaRPr sz="1600"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5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5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Effect transition="in" filter="fade">
                                      <p:cBhvr>
                                        <p:cTn id="22" dur="500"/>
                                        <p:tgtEl>
                                          <p:spTgt spid="2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398689" y="231404"/>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es-ES" dirty="0">
                <a:latin typeface="Avenir"/>
                <a:ea typeface="Avenir"/>
                <a:cs typeface="Avenir"/>
                <a:sym typeface="Avenir"/>
              </a:rPr>
              <a:t>Cele Synodu (DP, 2)</a:t>
            </a:r>
            <a:endParaRPr dirty="0">
              <a:latin typeface="Avenir"/>
              <a:ea typeface="Avenir"/>
              <a:cs typeface="Avenir"/>
              <a:sym typeface="Avenir"/>
            </a:endParaRPr>
          </a:p>
        </p:txBody>
      </p:sp>
      <p:sp>
        <p:nvSpPr>
          <p:cNvPr id="256" name="Google Shape;256;p1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19</a:t>
            </a:fld>
            <a:endParaRPr/>
          </a:p>
        </p:txBody>
      </p:sp>
      <p:cxnSp>
        <p:nvCxnSpPr>
          <p:cNvPr id="257" name="Google Shape;257;p19"/>
          <p:cNvCxnSpPr/>
          <p:nvPr/>
        </p:nvCxnSpPr>
        <p:spPr>
          <a:xfrm>
            <a:off x="3340411" y="4938255"/>
            <a:ext cx="2186400" cy="0"/>
          </a:xfrm>
          <a:prstGeom prst="straightConnector1">
            <a:avLst/>
          </a:prstGeom>
          <a:noFill/>
          <a:ln w="28575" cap="flat" cmpd="sng">
            <a:solidFill>
              <a:srgbClr val="DE8F32"/>
            </a:solidFill>
            <a:prstDash val="dot"/>
            <a:round/>
            <a:headEnd type="none" w="sm" len="sm"/>
            <a:tailEnd type="none" w="sm" len="sm"/>
          </a:ln>
        </p:spPr>
      </p:cxnSp>
      <p:sp>
        <p:nvSpPr>
          <p:cNvPr id="258" name="Google Shape;258;p19"/>
          <p:cNvSpPr txBox="1">
            <a:spLocks noGrp="1"/>
          </p:cNvSpPr>
          <p:nvPr>
            <p:ph type="body" idx="2"/>
          </p:nvPr>
        </p:nvSpPr>
        <p:spPr>
          <a:xfrm>
            <a:off x="496859" y="893497"/>
            <a:ext cx="8026249" cy="3808607"/>
          </a:xfrm>
          <a:prstGeom prst="rect">
            <a:avLst/>
          </a:prstGeom>
          <a:noFill/>
          <a:ln>
            <a:noFill/>
          </a:ln>
        </p:spPr>
        <p:txBody>
          <a:bodyPr spcFirstLastPara="1" wrap="square" lIns="91425" tIns="91425" rIns="91425" bIns="91425" anchor="ctr" anchorCtr="0">
            <a:noAutofit/>
          </a:bodyPr>
          <a:lstStyle/>
          <a:p>
            <a:pPr lvl="0" algn="just"/>
            <a:r>
              <a:rPr lang="pl-PL" sz="1600" b="1" dirty="0">
                <a:latin typeface="Avenir"/>
                <a:ea typeface="Avenir"/>
                <a:cs typeface="Avenir"/>
                <a:sym typeface="Avenir"/>
              </a:rPr>
              <a:t>analizowanie tego, jak w Kościele przeżywana jest odpowiedzialność i władza oraz struktur, za pomocą których się to odbywa, </a:t>
            </a:r>
            <a:r>
              <a:rPr lang="pl-PL" sz="1600" dirty="0">
                <a:latin typeface="Avenir"/>
                <a:ea typeface="Avenir"/>
                <a:cs typeface="Avenir"/>
                <a:sym typeface="Avenir"/>
              </a:rPr>
              <a:t>ujawniając i dążąc do skorygowania stereotypów i wypaczonych praktyk, które nie są zakorzenione w </a:t>
            </a:r>
            <a:r>
              <a:rPr lang="pl-PL" sz="1600" dirty="0" smtClean="0">
                <a:latin typeface="Avenir"/>
                <a:ea typeface="Avenir"/>
                <a:cs typeface="Avenir"/>
                <a:sym typeface="Avenir"/>
              </a:rPr>
              <a:t>Ewangelii;</a:t>
            </a:r>
            <a:endParaRPr sz="1600" dirty="0">
              <a:latin typeface="Avenir"/>
              <a:ea typeface="Avenir"/>
              <a:cs typeface="Avenir"/>
              <a:sym typeface="Avenir"/>
            </a:endParaRPr>
          </a:p>
          <a:p>
            <a:pPr lvl="0" algn="just"/>
            <a:r>
              <a:rPr lang="pl-PL" sz="1600" b="1" dirty="0">
                <a:latin typeface="Avenir"/>
                <a:ea typeface="Avenir"/>
                <a:cs typeface="Avenir"/>
                <a:sym typeface="Avenir"/>
              </a:rPr>
              <a:t>wzbudzanie zaufania do wspólnoty chrześcijańskiej jako wiarygodnego podmiotu i rzetelnego partnera </a:t>
            </a:r>
            <a:r>
              <a:rPr lang="pl-PL" sz="1600" dirty="0">
                <a:latin typeface="Avenir"/>
                <a:ea typeface="Avenir"/>
                <a:cs typeface="Avenir"/>
                <a:sym typeface="Avenir"/>
              </a:rPr>
              <a:t>na drogach dialogu społecznego, uzdrowienia, pojednania, integracji i uczestnictwa, odbudowy demokracji, krzewienia braterstwa i przyjaźni społecznej;</a:t>
            </a:r>
            <a:endParaRPr sz="1600" dirty="0">
              <a:latin typeface="Avenir"/>
              <a:ea typeface="Avenir"/>
              <a:cs typeface="Avenir"/>
              <a:sym typeface="Avenir"/>
            </a:endParaRPr>
          </a:p>
          <a:p>
            <a:pPr lvl="0" algn="just"/>
            <a:r>
              <a:rPr lang="pl-PL" sz="1600" b="1" dirty="0">
                <a:latin typeface="Avenir"/>
                <a:ea typeface="Avenir"/>
                <a:cs typeface="Avenir"/>
                <a:sym typeface="Avenir"/>
              </a:rPr>
              <a:t>odnowienie relacji między członkami wspólnot chrześcijańskich, jak również między wspólnotami a innymi grupami społecznymi, </a:t>
            </a:r>
            <a:r>
              <a:rPr lang="pl-PL" sz="1600" dirty="0">
                <a:latin typeface="Avenir"/>
                <a:ea typeface="Avenir"/>
                <a:cs typeface="Avenir"/>
                <a:sym typeface="Avenir"/>
              </a:rPr>
              <a:t>np. wspólnotami wyznawców innych religii i wyznań, organizacjami społeczeństwa obywatelskiego, ruchami ludowymi itp.;</a:t>
            </a:r>
            <a:endParaRPr sz="1600" dirty="0">
              <a:latin typeface="Avenir"/>
              <a:ea typeface="Avenir"/>
              <a:cs typeface="Avenir"/>
              <a:sym typeface="Avenir"/>
            </a:endParaRPr>
          </a:p>
          <a:p>
            <a:pPr lvl="0" algn="just"/>
            <a:r>
              <a:rPr lang="pl-PL" sz="1600" b="1" dirty="0">
                <a:latin typeface="Avenir"/>
                <a:ea typeface="Avenir"/>
                <a:cs typeface="Avenir"/>
                <a:sym typeface="Avenir"/>
              </a:rPr>
              <a:t>wsparcie w docenianiu i przyswajaniu owoców ostatnich doświadczeń synodalnych </a:t>
            </a:r>
            <a:r>
              <a:rPr lang="pl-PL" sz="1600" dirty="0">
                <a:latin typeface="Avenir"/>
                <a:ea typeface="Avenir"/>
                <a:cs typeface="Avenir"/>
                <a:sym typeface="Avenir"/>
              </a:rPr>
              <a:t>na poziomie powszechnym, regionalnym, krajowym i lokalnym.</a:t>
            </a:r>
            <a:endParaRPr sz="1600"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500"/>
                                        <p:tgtEl>
                                          <p:spTgt spid="2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8">
                                            <p:txEl>
                                              <p:pRg st="1" end="1"/>
                                            </p:txEl>
                                          </p:spTgt>
                                        </p:tgtEl>
                                        <p:attrNameLst>
                                          <p:attrName>style.visibility</p:attrName>
                                        </p:attrNameLst>
                                      </p:cBhvr>
                                      <p:to>
                                        <p:strVal val="visible"/>
                                      </p:to>
                                    </p:set>
                                    <p:animEffect transition="in" filter="fade">
                                      <p:cBhvr>
                                        <p:cTn id="10" dur="500"/>
                                        <p:tgtEl>
                                          <p:spTgt spid="25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xEl>
                                              <p:pRg st="2" end="2"/>
                                            </p:txEl>
                                          </p:spTgt>
                                        </p:tgtEl>
                                        <p:attrNameLst>
                                          <p:attrName>style.visibility</p:attrName>
                                        </p:attrNameLst>
                                      </p:cBhvr>
                                      <p:to>
                                        <p:strVal val="visible"/>
                                      </p:to>
                                    </p:set>
                                    <p:animEffect transition="in" filter="fade">
                                      <p:cBhvr>
                                        <p:cTn id="13" dur="500"/>
                                        <p:tgtEl>
                                          <p:spTgt spid="25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xEl>
                                              <p:pRg st="3" end="3"/>
                                            </p:txEl>
                                          </p:spTgt>
                                        </p:tgtEl>
                                        <p:attrNameLst>
                                          <p:attrName>style.visibility</p:attrName>
                                        </p:attrNameLst>
                                      </p:cBhvr>
                                      <p:to>
                                        <p:strVal val="visible"/>
                                      </p:to>
                                    </p:set>
                                    <p:animEffect transition="in" filter="fade">
                                      <p:cBhvr>
                                        <p:cTn id="16" dur="500"/>
                                        <p:tgtEl>
                                          <p:spTgt spid="2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body" idx="1"/>
          </p:nvPr>
        </p:nvSpPr>
        <p:spPr>
          <a:xfrm>
            <a:off x="6842234" y="1113709"/>
            <a:ext cx="2301766" cy="2424315"/>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pl-PL" sz="2000" b="1" dirty="0">
                <a:latin typeface="Avenir"/>
                <a:ea typeface="Avenir"/>
                <a:cs typeface="Avenir"/>
                <a:sym typeface="Avenir"/>
              </a:rPr>
              <a:t>Od Synodu </a:t>
            </a:r>
          </a:p>
          <a:p>
            <a:pPr marL="152400" lvl="0" indent="0" algn="l" rtl="0">
              <a:lnSpc>
                <a:spcPct val="115000"/>
              </a:lnSpc>
              <a:spcBef>
                <a:spcPts val="0"/>
              </a:spcBef>
              <a:spcAft>
                <a:spcPts val="0"/>
              </a:spcAft>
              <a:buSzPts val="1200"/>
              <a:buNone/>
            </a:pPr>
            <a:r>
              <a:rPr lang="pl-PL" sz="2000" b="1" dirty="0">
                <a:latin typeface="Avenir"/>
                <a:ea typeface="Avenir"/>
                <a:cs typeface="Avenir"/>
                <a:sym typeface="Avenir"/>
              </a:rPr>
              <a:t>o Młodzieży </a:t>
            </a:r>
          </a:p>
          <a:p>
            <a:pPr marL="152400" lvl="0" indent="0" algn="l" rtl="0">
              <a:lnSpc>
                <a:spcPct val="115000"/>
              </a:lnSpc>
              <a:spcBef>
                <a:spcPts val="0"/>
              </a:spcBef>
              <a:spcAft>
                <a:spcPts val="0"/>
              </a:spcAft>
              <a:buSzPts val="1200"/>
              <a:buNone/>
            </a:pPr>
            <a:r>
              <a:rPr lang="pl-PL" sz="2000" b="1" dirty="0">
                <a:latin typeface="Avenir"/>
                <a:ea typeface="Avenir"/>
                <a:cs typeface="Avenir"/>
                <a:sym typeface="Avenir"/>
              </a:rPr>
              <a:t>oraz </a:t>
            </a:r>
          </a:p>
          <a:p>
            <a:pPr marL="152400" lvl="0" indent="0" algn="l" rtl="0">
              <a:lnSpc>
                <a:spcPct val="115000"/>
              </a:lnSpc>
              <a:spcBef>
                <a:spcPts val="0"/>
              </a:spcBef>
              <a:spcAft>
                <a:spcPts val="0"/>
              </a:spcAft>
              <a:buSzPts val="1200"/>
              <a:buNone/>
            </a:pPr>
            <a:r>
              <a:rPr lang="pl-PL" sz="2000" b="1" dirty="0">
                <a:latin typeface="Avenir"/>
                <a:ea typeface="Avenir"/>
                <a:cs typeface="Avenir"/>
                <a:sym typeface="Avenir"/>
              </a:rPr>
              <a:t>Synodu o Amazonii </a:t>
            </a:r>
          </a:p>
          <a:p>
            <a:pPr marL="152400" lvl="0" indent="0" algn="l" rtl="0">
              <a:lnSpc>
                <a:spcPct val="115000"/>
              </a:lnSpc>
              <a:spcBef>
                <a:spcPts val="0"/>
              </a:spcBef>
              <a:spcAft>
                <a:spcPts val="0"/>
              </a:spcAft>
              <a:buSzPts val="1200"/>
              <a:buNone/>
            </a:pPr>
            <a:r>
              <a:rPr lang="pl-PL" sz="2000" b="1" dirty="0">
                <a:latin typeface="Avenir"/>
                <a:ea typeface="Avenir"/>
                <a:cs typeface="Avenir"/>
                <a:sym typeface="Avenir"/>
              </a:rPr>
              <a:t>do </a:t>
            </a:r>
          </a:p>
          <a:p>
            <a:pPr marL="152400" lvl="0" indent="0" algn="l" rtl="0">
              <a:lnSpc>
                <a:spcPct val="115000"/>
              </a:lnSpc>
              <a:spcBef>
                <a:spcPts val="0"/>
              </a:spcBef>
              <a:spcAft>
                <a:spcPts val="0"/>
              </a:spcAft>
              <a:buSzPts val="1200"/>
              <a:buNone/>
            </a:pPr>
            <a:r>
              <a:rPr lang="pl-PL" sz="2000" b="1" dirty="0">
                <a:latin typeface="Avenir"/>
                <a:ea typeface="Avenir"/>
                <a:cs typeface="Avenir"/>
                <a:sym typeface="Avenir"/>
              </a:rPr>
              <a:t>Synodu o Synodalności</a:t>
            </a:r>
          </a:p>
          <a:p>
            <a:pPr marL="152400" lvl="0" indent="0" algn="l" rtl="0">
              <a:lnSpc>
                <a:spcPct val="115000"/>
              </a:lnSpc>
              <a:spcBef>
                <a:spcPts val="0"/>
              </a:spcBef>
              <a:spcAft>
                <a:spcPts val="0"/>
              </a:spcAft>
              <a:buSzPts val="1200"/>
              <a:buNone/>
            </a:pPr>
            <a:endParaRPr lang="en-GB" dirty="0"/>
          </a:p>
        </p:txBody>
      </p:sp>
      <p:sp>
        <p:nvSpPr>
          <p:cNvPr id="128" name="Google Shape;128;p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a:t>
            </a:fld>
            <a:endParaRPr/>
          </a:p>
        </p:txBody>
      </p:sp>
      <p:pic>
        <p:nvPicPr>
          <p:cNvPr id="129" name="Google Shape;129;p2"/>
          <p:cNvPicPr preferRelativeResize="0"/>
          <p:nvPr/>
        </p:nvPicPr>
        <p:blipFill rotWithShape="1">
          <a:blip r:embed="rId3">
            <a:alphaModFix/>
          </a:blip>
          <a:srcRect/>
          <a:stretch/>
        </p:blipFill>
        <p:spPr>
          <a:xfrm>
            <a:off x="0" y="1458"/>
            <a:ext cx="6842234" cy="51420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a:off x="2354419" y="3462350"/>
            <a:ext cx="2084357" cy="1543876"/>
          </a:xfrm>
          <a:prstGeom prst="rect">
            <a:avLst/>
          </a:prstGeom>
          <a:noFill/>
          <a:ln>
            <a:noFill/>
          </a:ln>
        </p:spPr>
      </p:pic>
      <p:pic>
        <p:nvPicPr>
          <p:cNvPr id="264" name="Google Shape;264;p20"/>
          <p:cNvPicPr preferRelativeResize="0"/>
          <p:nvPr/>
        </p:nvPicPr>
        <p:blipFill rotWithShape="1">
          <a:blip r:embed="rId4">
            <a:alphaModFix/>
          </a:blip>
          <a:srcRect t="14000" b="4505"/>
          <a:stretch/>
        </p:blipFill>
        <p:spPr>
          <a:xfrm>
            <a:off x="4572000" y="0"/>
            <a:ext cx="4585073" cy="2486749"/>
          </a:xfrm>
          <a:prstGeom prst="rect">
            <a:avLst/>
          </a:prstGeom>
          <a:noFill/>
          <a:ln>
            <a:noFill/>
          </a:ln>
        </p:spPr>
      </p:pic>
      <p:pic>
        <p:nvPicPr>
          <p:cNvPr id="265" name="Google Shape;265;p20"/>
          <p:cNvPicPr preferRelativeResize="0"/>
          <p:nvPr/>
        </p:nvPicPr>
        <p:blipFill rotWithShape="1">
          <a:blip r:embed="rId5">
            <a:alphaModFix/>
          </a:blip>
          <a:srcRect l="5736" r="5735"/>
          <a:stretch/>
        </p:blipFill>
        <p:spPr>
          <a:xfrm>
            <a:off x="183725" y="3459925"/>
            <a:ext cx="2035917" cy="1548726"/>
          </a:xfrm>
          <a:prstGeom prst="rect">
            <a:avLst/>
          </a:prstGeom>
          <a:noFill/>
          <a:ln>
            <a:noFill/>
          </a:ln>
        </p:spPr>
      </p:pic>
      <p:pic>
        <p:nvPicPr>
          <p:cNvPr id="266" name="Google Shape;266;p20"/>
          <p:cNvPicPr preferRelativeResize="0"/>
          <p:nvPr/>
        </p:nvPicPr>
        <p:blipFill rotWithShape="1">
          <a:blip r:embed="rId6">
            <a:alphaModFix/>
          </a:blip>
          <a:srcRect t="9317" b="9309"/>
          <a:stretch/>
        </p:blipFill>
        <p:spPr>
          <a:xfrm>
            <a:off x="4572000" y="2656750"/>
            <a:ext cx="4585073" cy="2486750"/>
          </a:xfrm>
          <a:prstGeom prst="rect">
            <a:avLst/>
          </a:prstGeom>
          <a:noFill/>
          <a:ln>
            <a:noFill/>
          </a:ln>
        </p:spPr>
      </p:pic>
      <p:sp>
        <p:nvSpPr>
          <p:cNvPr id="267" name="Google Shape;267;p20"/>
          <p:cNvSpPr txBox="1">
            <a:spLocks noGrp="1"/>
          </p:cNvSpPr>
          <p:nvPr>
            <p:ph type="body" idx="4294967295"/>
          </p:nvPr>
        </p:nvSpPr>
        <p:spPr>
          <a:xfrm>
            <a:off x="183725" y="279159"/>
            <a:ext cx="4194300" cy="3098662"/>
          </a:xfrm>
          <a:prstGeom prst="rect">
            <a:avLst/>
          </a:prstGeom>
          <a:noFill/>
          <a:ln>
            <a:noFill/>
          </a:ln>
        </p:spPr>
        <p:txBody>
          <a:bodyPr spcFirstLastPara="1" wrap="square" lIns="91425" tIns="91425" rIns="91425" bIns="91425" anchor="ctr" anchorCtr="0">
            <a:normAutofit lnSpcReduction="10000"/>
          </a:bodyPr>
          <a:lstStyle/>
          <a:p>
            <a:pPr marL="0" lvl="0" indent="0" algn="ctr" rtl="0">
              <a:lnSpc>
                <a:spcPct val="115000"/>
              </a:lnSpc>
              <a:spcBef>
                <a:spcPts val="0"/>
              </a:spcBef>
              <a:spcAft>
                <a:spcPts val="0"/>
              </a:spcAft>
              <a:buClr>
                <a:schemeClr val="dk1"/>
              </a:buClr>
              <a:buSzPts val="1100"/>
              <a:buNone/>
            </a:pPr>
            <a:r>
              <a:rPr lang="es-ES" sz="1500" b="1" dirty="0">
                <a:solidFill>
                  <a:schemeClr val="dk1"/>
                </a:solidFill>
                <a:latin typeface="Avenir"/>
                <a:ea typeface="Avenir"/>
                <a:cs typeface="Avenir"/>
                <a:sym typeface="Avenir"/>
              </a:rPr>
              <a:t>Kluczowe przekonania Kościoła Synodalnego</a:t>
            </a:r>
            <a:endParaRPr dirty="0"/>
          </a:p>
          <a:p>
            <a:pPr marL="171450" lvl="0" indent="-101600" algn="l" rtl="0">
              <a:lnSpc>
                <a:spcPct val="115000"/>
              </a:lnSpc>
              <a:spcBef>
                <a:spcPts val="0"/>
              </a:spcBef>
              <a:spcAft>
                <a:spcPts val="0"/>
              </a:spcAft>
              <a:buClr>
                <a:schemeClr val="dk1"/>
              </a:buClr>
              <a:buSzPts val="1100"/>
              <a:buNone/>
            </a:pPr>
            <a:endParaRPr sz="1500" dirty="0">
              <a:solidFill>
                <a:schemeClr val="dk1"/>
              </a:solidFill>
              <a:latin typeface="Avenir"/>
              <a:ea typeface="Avenir"/>
              <a:cs typeface="Avenir"/>
              <a:sym typeface="Avenir"/>
            </a:endParaRPr>
          </a:p>
          <a:p>
            <a:pPr marL="171450" lvl="0" indent="-171450" algn="just" rtl="0">
              <a:lnSpc>
                <a:spcPct val="115000"/>
              </a:lnSpc>
              <a:spcBef>
                <a:spcPts val="0"/>
              </a:spcBef>
              <a:spcAft>
                <a:spcPts val="0"/>
              </a:spcAft>
              <a:buClr>
                <a:schemeClr val="dk1"/>
              </a:buClr>
              <a:buSzPts val="1100"/>
              <a:buChar char="●"/>
            </a:pPr>
            <a:r>
              <a:rPr lang="pl-PL" sz="1500" dirty="0">
                <a:solidFill>
                  <a:schemeClr val="dk1"/>
                </a:solidFill>
                <a:latin typeface="Avenir"/>
                <a:ea typeface="Avenir"/>
                <a:cs typeface="Avenir"/>
                <a:sym typeface="Avenir"/>
              </a:rPr>
              <a:t>Słuchajcie siebie nawzajem, aby słuchać Ducha Świętego </a:t>
            </a:r>
          </a:p>
          <a:p>
            <a:pPr marL="171450" lvl="0" indent="-171450" algn="just" rtl="0">
              <a:lnSpc>
                <a:spcPct val="115000"/>
              </a:lnSpc>
              <a:spcBef>
                <a:spcPts val="0"/>
              </a:spcBef>
              <a:spcAft>
                <a:spcPts val="0"/>
              </a:spcAft>
              <a:buClr>
                <a:schemeClr val="dk1"/>
              </a:buClr>
              <a:buSzPts val="1100"/>
              <a:buChar char="●"/>
            </a:pPr>
            <a:r>
              <a:rPr lang="pl-PL" sz="1500" dirty="0">
                <a:solidFill>
                  <a:schemeClr val="dk1"/>
                </a:solidFill>
                <a:latin typeface="Avenir"/>
                <a:ea typeface="Avenir"/>
                <a:cs typeface="Avenir"/>
                <a:sym typeface="Avenir"/>
              </a:rPr>
              <a:t>W duchu modlitwy, zakorzenionej w liturgii i Słowie Bożym </a:t>
            </a:r>
          </a:p>
          <a:p>
            <a:pPr marL="171450" lvl="0" indent="-171450" algn="just" rtl="0">
              <a:lnSpc>
                <a:spcPct val="115000"/>
              </a:lnSpc>
              <a:spcBef>
                <a:spcPts val="0"/>
              </a:spcBef>
              <a:spcAft>
                <a:spcPts val="0"/>
              </a:spcAft>
              <a:buClr>
                <a:schemeClr val="dk1"/>
              </a:buClr>
              <a:buSzPts val="1100"/>
              <a:buChar char="●"/>
            </a:pPr>
            <a:r>
              <a:rPr lang="pl-PL" sz="1500" dirty="0">
                <a:solidFill>
                  <a:schemeClr val="dk1"/>
                </a:solidFill>
                <a:latin typeface="Avenir"/>
                <a:ea typeface="Avenir"/>
                <a:cs typeface="Avenir"/>
                <a:sym typeface="Avenir"/>
              </a:rPr>
              <a:t>Doświadczenie dzielone z innymi, a nie zwykłe wypełnianie kwestionariusza </a:t>
            </a:r>
          </a:p>
          <a:p>
            <a:pPr marL="171450" lvl="0" indent="-171450" algn="just" rtl="0">
              <a:lnSpc>
                <a:spcPct val="115000"/>
              </a:lnSpc>
              <a:spcBef>
                <a:spcPts val="0"/>
              </a:spcBef>
              <a:spcAft>
                <a:spcPts val="0"/>
              </a:spcAft>
              <a:buClr>
                <a:schemeClr val="dk1"/>
              </a:buClr>
              <a:buSzPts val="1100"/>
              <a:buChar char="●"/>
            </a:pPr>
            <a:r>
              <a:rPr lang="pl-PL" sz="1500" dirty="0">
                <a:solidFill>
                  <a:schemeClr val="dk1"/>
                </a:solidFill>
                <a:latin typeface="Avenir"/>
                <a:ea typeface="Avenir"/>
                <a:cs typeface="Avenir"/>
                <a:sym typeface="Avenir"/>
              </a:rPr>
              <a:t>Proces, a nie jednorazowe wydarzenie </a:t>
            </a:r>
          </a:p>
          <a:p>
            <a:pPr marL="171450" lvl="0" indent="-171450" algn="just" rtl="0">
              <a:lnSpc>
                <a:spcPct val="115000"/>
              </a:lnSpc>
              <a:spcBef>
                <a:spcPts val="0"/>
              </a:spcBef>
              <a:spcAft>
                <a:spcPts val="0"/>
              </a:spcAft>
              <a:buClr>
                <a:schemeClr val="dk1"/>
              </a:buClr>
              <a:buSzPts val="1100"/>
              <a:buChar char="●"/>
            </a:pPr>
            <a:r>
              <a:rPr lang="pl-PL" sz="1500" dirty="0">
                <a:solidFill>
                  <a:schemeClr val="dk1"/>
                </a:solidFill>
                <a:latin typeface="Avenir"/>
                <a:ea typeface="Avenir"/>
                <a:cs typeface="Avenir"/>
                <a:sym typeface="Avenir"/>
              </a:rPr>
              <a:t>Wspólne rozeznanie, aby podejmowane decyzje służyły dobru nas wszystkich</a:t>
            </a:r>
          </a:p>
          <a:p>
            <a:pPr marL="171450" lvl="0" indent="-171450" algn="l" rtl="0">
              <a:lnSpc>
                <a:spcPct val="115000"/>
              </a:lnSpc>
              <a:spcBef>
                <a:spcPts val="0"/>
              </a:spcBef>
              <a:spcAft>
                <a:spcPts val="0"/>
              </a:spcAft>
              <a:buClr>
                <a:schemeClr val="dk1"/>
              </a:buClr>
              <a:buSzPts val="1100"/>
              <a:buChar char="●"/>
            </a:pPr>
            <a:endParaRPr lang="en-GB" dirty="0"/>
          </a:p>
        </p:txBody>
      </p:sp>
      <p:sp>
        <p:nvSpPr>
          <p:cNvPr id="268" name="Google Shape;268;p2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1"/>
          <p:cNvPicPr preferRelativeResize="0"/>
          <p:nvPr/>
        </p:nvPicPr>
        <p:blipFill rotWithShape="1">
          <a:blip r:embed="rId3">
            <a:alphaModFix/>
          </a:blip>
          <a:srcRect t="8151" b="8150"/>
          <a:stretch/>
        </p:blipFill>
        <p:spPr>
          <a:xfrm>
            <a:off x="-76250" y="0"/>
            <a:ext cx="9220250" cy="5143501"/>
          </a:xfrm>
          <a:prstGeom prst="rect">
            <a:avLst/>
          </a:prstGeom>
          <a:noFill/>
          <a:ln>
            <a:noFill/>
          </a:ln>
        </p:spPr>
      </p:pic>
      <p:sp>
        <p:nvSpPr>
          <p:cNvPr id="274" name="Google Shape;274;p2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txBox="1">
            <a:spLocks noGrp="1"/>
          </p:cNvSpPr>
          <p:nvPr>
            <p:ph type="body" idx="3"/>
          </p:nvPr>
        </p:nvSpPr>
        <p:spPr>
          <a:xfrm>
            <a:off x="4684542" y="1253597"/>
            <a:ext cx="4263806" cy="3145917"/>
          </a:xfrm>
          <a:prstGeom prst="rect">
            <a:avLst/>
          </a:prstGeom>
          <a:noFill/>
          <a:ln>
            <a:noFill/>
          </a:ln>
        </p:spPr>
        <p:txBody>
          <a:bodyPr spcFirstLastPara="1" wrap="square" lIns="91425" tIns="91425" rIns="91425" bIns="91425" anchor="ctr" anchorCtr="0">
            <a:noAutofit/>
          </a:bodyPr>
          <a:lstStyle/>
          <a:p>
            <a:pPr marL="342900" lvl="0" indent="-342900" algn="l" rtl="0">
              <a:lnSpc>
                <a:spcPct val="115000"/>
              </a:lnSpc>
              <a:spcBef>
                <a:spcPts val="0"/>
              </a:spcBef>
              <a:spcAft>
                <a:spcPts val="0"/>
              </a:spcAft>
              <a:buClr>
                <a:schemeClr val="dk1"/>
              </a:buClr>
              <a:buSzPts val="1100"/>
              <a:buAutoNum type="arabicPeriod"/>
            </a:pPr>
            <a:r>
              <a:rPr lang="pl-PL" sz="1400" dirty="0">
                <a:latin typeface="Avenir"/>
                <a:ea typeface="Avenir"/>
                <a:cs typeface="Avenir"/>
                <a:sym typeface="Avenir"/>
              </a:rPr>
              <a:t>Globalna tragedia, jaką stała się </a:t>
            </a:r>
            <a:r>
              <a:rPr lang="pl-PL" sz="1400" b="1" dirty="0">
                <a:latin typeface="Avenir"/>
                <a:ea typeface="Avenir"/>
                <a:cs typeface="Avenir"/>
                <a:sym typeface="Avenir"/>
              </a:rPr>
              <a:t>pandemia COVID-19</a:t>
            </a:r>
            <a:endParaRPr b="1" dirty="0"/>
          </a:p>
          <a:p>
            <a:pPr marL="0" lvl="0" indent="0" algn="l" rtl="0">
              <a:lnSpc>
                <a:spcPct val="115000"/>
              </a:lnSpc>
              <a:spcBef>
                <a:spcPts val="0"/>
              </a:spcBef>
              <a:spcAft>
                <a:spcPts val="0"/>
              </a:spcAft>
              <a:buClr>
                <a:schemeClr val="dk1"/>
              </a:buClr>
              <a:buSzPts val="1100"/>
              <a:buNone/>
            </a:pPr>
            <a:endParaRPr sz="1400" dirty="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pl-PL" sz="1400" b="1" dirty="0">
                <a:latin typeface="Avenir"/>
                <a:ea typeface="Avenir"/>
                <a:cs typeface="Avenir"/>
                <a:sym typeface="Avenir"/>
              </a:rPr>
              <a:t>Nierówności i niesprawiedliwości: </a:t>
            </a:r>
            <a:r>
              <a:rPr lang="pl-PL" sz="1400" dirty="0">
                <a:latin typeface="Avenir"/>
                <a:ea typeface="Avenir"/>
                <a:cs typeface="Avenir"/>
                <a:sym typeface="Avenir"/>
              </a:rPr>
              <a:t>umasowienie, fragmentacja, tragiczne warunki, w jakich żyją migranci, bariery dzielące jedną ludzką rodzinę</a:t>
            </a:r>
            <a:endParaRPr dirty="0"/>
          </a:p>
          <a:p>
            <a:pPr marL="342900" lvl="0" indent="-273050" algn="l" rtl="0">
              <a:lnSpc>
                <a:spcPct val="115000"/>
              </a:lnSpc>
              <a:spcBef>
                <a:spcPts val="0"/>
              </a:spcBef>
              <a:spcAft>
                <a:spcPts val="0"/>
              </a:spcAft>
              <a:buClr>
                <a:schemeClr val="dk1"/>
              </a:buClr>
              <a:buSzPts val="1100"/>
              <a:buFont typeface="Arial"/>
              <a:buNone/>
            </a:pPr>
            <a:endParaRPr sz="1400" dirty="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pl-PL" sz="1400" dirty="0">
                <a:latin typeface="Avenir"/>
                <a:ea typeface="Avenir"/>
                <a:cs typeface="Avenir"/>
                <a:sym typeface="Avenir"/>
              </a:rPr>
              <a:t>Wołanie </a:t>
            </a:r>
            <a:r>
              <a:rPr lang="pl-PL" sz="1400" b="1" dirty="0">
                <a:latin typeface="Avenir"/>
                <a:ea typeface="Avenir"/>
                <a:cs typeface="Avenir"/>
                <a:sym typeface="Avenir"/>
              </a:rPr>
              <a:t>ubogich</a:t>
            </a:r>
            <a:r>
              <a:rPr lang="pl-PL" sz="1400" dirty="0">
                <a:latin typeface="Avenir"/>
                <a:ea typeface="Avenir"/>
                <a:cs typeface="Avenir"/>
                <a:sym typeface="Avenir"/>
              </a:rPr>
              <a:t> i płacz </a:t>
            </a:r>
            <a:r>
              <a:rPr lang="pl-PL" sz="1400" b="1" dirty="0">
                <a:latin typeface="Avenir"/>
                <a:ea typeface="Avenir"/>
                <a:cs typeface="Avenir"/>
                <a:sym typeface="Avenir"/>
              </a:rPr>
              <a:t>ziemi</a:t>
            </a:r>
            <a:endParaRPr b="1" dirty="0"/>
          </a:p>
          <a:p>
            <a:pPr marL="342900" lvl="0" indent="-273050" algn="l" rtl="0">
              <a:lnSpc>
                <a:spcPct val="115000"/>
              </a:lnSpc>
              <a:spcBef>
                <a:spcPts val="0"/>
              </a:spcBef>
              <a:spcAft>
                <a:spcPts val="0"/>
              </a:spcAft>
              <a:buClr>
                <a:schemeClr val="dk1"/>
              </a:buClr>
              <a:buSzPts val="1100"/>
              <a:buNone/>
            </a:pPr>
            <a:endParaRPr sz="1400"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None/>
            </a:pPr>
            <a:r>
              <a:rPr lang="pl-PL" sz="1400" b="1" i="1" dirty="0">
                <a:latin typeface="Avenir"/>
                <a:ea typeface="Avenir"/>
                <a:cs typeface="Avenir"/>
                <a:sym typeface="Avenir"/>
              </a:rPr>
              <a:t>Jesteśmy światową wspólnotą, płynącą na tej samej łodzi... </a:t>
            </a:r>
            <a:r>
              <a:rPr lang="pl-PL" sz="1400" i="1" dirty="0">
                <a:latin typeface="Avenir"/>
                <a:ea typeface="Avenir"/>
                <a:cs typeface="Avenir"/>
                <a:sym typeface="Avenir"/>
              </a:rPr>
              <a:t>Ludzkość jest </a:t>
            </a:r>
            <a:r>
              <a:rPr lang="pl-PL" sz="1400" i="1" dirty="0" smtClean="0">
                <a:latin typeface="Avenir"/>
                <a:ea typeface="Avenir"/>
                <a:cs typeface="Avenir"/>
                <a:sym typeface="Avenir"/>
              </a:rPr>
              <a:t>zdolna do współpracy </a:t>
            </a:r>
            <a:r>
              <a:rPr lang="pl-PL" sz="1400" i="1" dirty="0">
                <a:latin typeface="Avenir"/>
                <a:ea typeface="Avenir"/>
                <a:cs typeface="Avenir"/>
                <a:sym typeface="Avenir"/>
              </a:rPr>
              <a:t>w budowaniu naszego wspólnego </a:t>
            </a:r>
            <a:r>
              <a:rPr lang="pl-PL" sz="1400" i="1" dirty="0" smtClean="0">
                <a:latin typeface="Avenir"/>
                <a:ea typeface="Avenir"/>
                <a:cs typeface="Avenir"/>
                <a:sym typeface="Avenir"/>
              </a:rPr>
              <a:t>domu.</a:t>
            </a:r>
            <a:endParaRPr lang="pl-PL" sz="1400" i="1" dirty="0">
              <a:latin typeface="Avenir"/>
              <a:ea typeface="Avenir"/>
              <a:cs typeface="Avenir"/>
              <a:sym typeface="Avenir"/>
            </a:endParaRPr>
          </a:p>
          <a:p>
            <a:pPr marL="0" lvl="0" indent="0" algn="l" rtl="0">
              <a:lnSpc>
                <a:spcPct val="115000"/>
              </a:lnSpc>
              <a:spcBef>
                <a:spcPts val="0"/>
              </a:spcBef>
              <a:spcAft>
                <a:spcPts val="0"/>
              </a:spcAft>
              <a:buClr>
                <a:schemeClr val="dk1"/>
              </a:buClr>
              <a:buSzPts val="1100"/>
              <a:buNone/>
            </a:pPr>
            <a:endParaRPr lang="en-GB" dirty="0"/>
          </a:p>
          <a:p>
            <a:pPr marL="0" lvl="0" indent="0" algn="r" rtl="0">
              <a:lnSpc>
                <a:spcPct val="115000"/>
              </a:lnSpc>
              <a:spcBef>
                <a:spcPts val="0"/>
              </a:spcBef>
              <a:spcAft>
                <a:spcPts val="0"/>
              </a:spcAft>
              <a:buClr>
                <a:schemeClr val="dk1"/>
              </a:buClr>
              <a:buSzPts val="1100"/>
              <a:buNone/>
            </a:pPr>
            <a:r>
              <a:rPr lang="es-ES" sz="1400" i="1" dirty="0">
                <a:latin typeface="Avenir"/>
                <a:ea typeface="Avenir"/>
                <a:cs typeface="Avenir"/>
                <a:sym typeface="Avenir"/>
              </a:rPr>
              <a:t>(Laudato Si’ </a:t>
            </a:r>
            <a:r>
              <a:rPr lang="pl-PL" sz="1400" i="1" dirty="0">
                <a:latin typeface="Avenir"/>
                <a:ea typeface="Avenir"/>
                <a:cs typeface="Avenir"/>
                <a:sym typeface="Avenir"/>
              </a:rPr>
              <a:t>oraz</a:t>
            </a:r>
            <a:r>
              <a:rPr lang="es-ES" sz="1400" i="1" dirty="0">
                <a:latin typeface="Avenir"/>
                <a:ea typeface="Avenir"/>
                <a:cs typeface="Avenir"/>
                <a:sym typeface="Avenir"/>
              </a:rPr>
              <a:t> Fratelli Tutti)</a:t>
            </a:r>
            <a:endParaRPr sz="1400" dirty="0">
              <a:latin typeface="Avenir"/>
              <a:ea typeface="Avenir"/>
              <a:cs typeface="Avenir"/>
              <a:sym typeface="Avenir"/>
            </a:endParaRPr>
          </a:p>
        </p:txBody>
      </p:sp>
      <p:sp>
        <p:nvSpPr>
          <p:cNvPr id="280" name="Google Shape;280;p22"/>
          <p:cNvSpPr txBox="1">
            <a:spLocks noGrp="1"/>
          </p:cNvSpPr>
          <p:nvPr>
            <p:ph type="title"/>
          </p:nvPr>
        </p:nvSpPr>
        <p:spPr>
          <a:xfrm>
            <a:off x="398689" y="24717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ct val="48888"/>
              <a:buFont typeface="Arial"/>
              <a:buNone/>
            </a:pPr>
            <a:r>
              <a:rPr lang="pl-PL" dirty="0">
                <a:latin typeface="Avenir"/>
                <a:ea typeface="Avenir"/>
                <a:cs typeface="Avenir"/>
                <a:sym typeface="Avenir"/>
              </a:rPr>
              <a:t>Rozeznawanie znaków czasu w świetle Ewangelii</a:t>
            </a:r>
            <a:endParaRPr dirty="0">
              <a:latin typeface="Avenir"/>
              <a:ea typeface="Avenir"/>
              <a:cs typeface="Avenir"/>
              <a:sym typeface="Avenir"/>
            </a:endParaRPr>
          </a:p>
        </p:txBody>
      </p:sp>
      <p:sp>
        <p:nvSpPr>
          <p:cNvPr id="281" name="Google Shape;281;p2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22</a:t>
            </a:fld>
            <a:endParaRPr/>
          </a:p>
        </p:txBody>
      </p:sp>
      <p:cxnSp>
        <p:nvCxnSpPr>
          <p:cNvPr id="282" name="Google Shape;282;p22"/>
          <p:cNvCxnSpPr/>
          <p:nvPr/>
        </p:nvCxnSpPr>
        <p:spPr>
          <a:xfrm>
            <a:off x="3490792" y="4537137"/>
            <a:ext cx="2186400" cy="0"/>
          </a:xfrm>
          <a:prstGeom prst="straightConnector1">
            <a:avLst/>
          </a:prstGeom>
          <a:noFill/>
          <a:ln w="28575" cap="flat" cmpd="sng">
            <a:solidFill>
              <a:srgbClr val="DE8F32"/>
            </a:solidFill>
            <a:prstDash val="dot"/>
            <a:round/>
            <a:headEnd type="none" w="sm" len="sm"/>
            <a:tailEnd type="none" w="sm" len="sm"/>
          </a:ln>
        </p:spPr>
      </p:cxnSp>
      <p:sp>
        <p:nvSpPr>
          <p:cNvPr id="283" name="Google Shape;283;p22"/>
          <p:cNvSpPr txBox="1">
            <a:spLocks noGrp="1"/>
          </p:cNvSpPr>
          <p:nvPr>
            <p:ph type="body" idx="2"/>
          </p:nvPr>
        </p:nvSpPr>
        <p:spPr>
          <a:xfrm>
            <a:off x="575884" y="954043"/>
            <a:ext cx="3735861" cy="3145917"/>
          </a:xfrm>
          <a:prstGeom prst="rect">
            <a:avLst/>
          </a:prstGeom>
          <a:noFill/>
          <a:ln>
            <a:noFill/>
          </a:ln>
        </p:spPr>
        <p:txBody>
          <a:bodyPr spcFirstLastPara="1" wrap="square" lIns="91425" tIns="91425" rIns="91425" bIns="91425" anchor="ctr" anchorCtr="0">
            <a:normAutofit fontScale="92500" lnSpcReduction="10000"/>
          </a:bodyPr>
          <a:lstStyle/>
          <a:p>
            <a:pPr marL="152400" lvl="0" indent="0" algn="just" rtl="0">
              <a:lnSpc>
                <a:spcPct val="115000"/>
              </a:lnSpc>
              <a:spcBef>
                <a:spcPts val="0"/>
              </a:spcBef>
              <a:spcAft>
                <a:spcPts val="0"/>
              </a:spcAft>
              <a:buSzPct val="81081"/>
              <a:buNone/>
            </a:pPr>
            <a:r>
              <a:rPr lang="es-ES" sz="1600" dirty="0">
                <a:latin typeface="Avenir"/>
                <a:ea typeface="Avenir"/>
                <a:cs typeface="Avenir"/>
                <a:sym typeface="Avenir"/>
              </a:rPr>
              <a:t>“</a:t>
            </a:r>
            <a:r>
              <a:rPr lang="pl-PL" sz="1600" dirty="0">
                <a:latin typeface="Avenir"/>
                <a:ea typeface="Avenir"/>
                <a:cs typeface="Avenir"/>
                <a:sym typeface="Avenir"/>
              </a:rPr>
              <a:t>Proces synodalny toczy się w kontekście dziejowym, który naznaczony jest epokowymi zmianami w społeczeństwie i w przełomowym momencie w życiu Kościoła, a którego nie można zignorować: bowiem właśnie w złożoności tego kontekstu, w jego napięciach i sprzecznościach, jesteśmy wezwani do „badania </a:t>
            </a:r>
            <a:r>
              <a:rPr lang="pl-PL" sz="1600" b="1" dirty="0">
                <a:latin typeface="Avenir"/>
                <a:ea typeface="Avenir"/>
                <a:cs typeface="Avenir"/>
                <a:sym typeface="Avenir"/>
              </a:rPr>
              <a:t>znaków czasu </a:t>
            </a:r>
            <a:r>
              <a:rPr lang="pl-PL" sz="1600" dirty="0">
                <a:latin typeface="Avenir"/>
                <a:ea typeface="Avenir"/>
                <a:cs typeface="Avenir"/>
                <a:sym typeface="Avenir"/>
              </a:rPr>
              <a:t>i ich interpretowania w </a:t>
            </a:r>
            <a:r>
              <a:rPr lang="pl-PL" sz="1600" b="1" dirty="0">
                <a:latin typeface="Avenir"/>
                <a:ea typeface="Avenir"/>
                <a:cs typeface="Avenir"/>
                <a:sym typeface="Avenir"/>
              </a:rPr>
              <a:t>świetle Ewangelii</a:t>
            </a:r>
            <a:r>
              <a:rPr lang="pl-PL" sz="1600" dirty="0">
                <a:latin typeface="Avenir"/>
                <a:ea typeface="Avenir"/>
                <a:cs typeface="Avenir"/>
                <a:sym typeface="Avenir"/>
              </a:rPr>
              <a:t>” (GS, </a:t>
            </a:r>
            <a:r>
              <a:rPr lang="pl-PL" sz="1600" dirty="0" smtClean="0">
                <a:latin typeface="Avenir"/>
                <a:ea typeface="Avenir"/>
                <a:cs typeface="Avenir"/>
                <a:sym typeface="Avenir"/>
              </a:rPr>
              <a:t>4</a:t>
            </a:r>
            <a:r>
              <a:rPr lang="pl-PL" sz="1600" dirty="0">
                <a:latin typeface="Avenir"/>
                <a:ea typeface="Avenir"/>
                <a:cs typeface="Avenir"/>
                <a:sym typeface="Avenir"/>
              </a:rPr>
              <a:t>).</a:t>
            </a:r>
            <a:r>
              <a:rPr lang="es-ES" sz="1600" dirty="0">
                <a:latin typeface="Avenir"/>
                <a:ea typeface="Avenir"/>
                <a:cs typeface="Avenir"/>
                <a:sym typeface="Avenir"/>
              </a:rPr>
              <a:t>” </a:t>
            </a:r>
            <a:endParaRPr dirty="0"/>
          </a:p>
          <a:p>
            <a:pPr marL="152400" lvl="0" indent="0" algn="r" rtl="0">
              <a:lnSpc>
                <a:spcPct val="115000"/>
              </a:lnSpc>
              <a:spcBef>
                <a:spcPts val="0"/>
              </a:spcBef>
              <a:spcAft>
                <a:spcPts val="0"/>
              </a:spcAft>
              <a:buSzPct val="86486"/>
              <a:buNone/>
            </a:pPr>
            <a:r>
              <a:rPr lang="es-ES" sz="1500" dirty="0">
                <a:latin typeface="Avenir"/>
                <a:ea typeface="Avenir"/>
                <a:cs typeface="Avenir"/>
                <a:sym typeface="Avenir"/>
              </a:rPr>
              <a:t>(</a:t>
            </a:r>
            <a:r>
              <a:rPr lang="es-ES" sz="1500" i="1" dirty="0">
                <a:latin typeface="Avenir"/>
                <a:ea typeface="Avenir"/>
                <a:cs typeface="Avenir"/>
                <a:sym typeface="Avenir"/>
              </a:rPr>
              <a:t>PD</a:t>
            </a:r>
            <a:r>
              <a:rPr lang="es-ES" sz="1500" dirty="0">
                <a:latin typeface="Avenir"/>
                <a:ea typeface="Avenir"/>
                <a:cs typeface="Avenir"/>
                <a:sym typeface="Avenir"/>
              </a:rPr>
              <a:t>, 4)</a:t>
            </a:r>
            <a:endParaRPr sz="1500" dirty="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a:spLocks noGrp="1"/>
          </p:cNvSpPr>
          <p:nvPr>
            <p:ph type="title"/>
          </p:nvPr>
        </p:nvSpPr>
        <p:spPr>
          <a:xfrm>
            <a:off x="668074" y="896724"/>
            <a:ext cx="8054023" cy="175503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500"/>
              <a:buFont typeface="Helvetica Neue"/>
              <a:buNone/>
            </a:pPr>
            <a:r>
              <a:rPr lang="es-ES" b="0" dirty="0">
                <a:latin typeface="Avenir"/>
                <a:ea typeface="Avenir"/>
                <a:cs typeface="Avenir"/>
                <a:sym typeface="Avenir"/>
              </a:rPr>
              <a:t>“</a:t>
            </a:r>
            <a:r>
              <a:rPr lang="pl-PL" b="0" dirty="0">
                <a:latin typeface="Avenir"/>
                <a:ea typeface="Avenir"/>
                <a:cs typeface="Avenir"/>
                <a:sym typeface="Avenir"/>
              </a:rPr>
              <a:t>W tak zarysowanym kontekście </a:t>
            </a:r>
            <a:r>
              <a:rPr lang="pl-PL" dirty="0">
                <a:latin typeface="Avenir"/>
                <a:ea typeface="Avenir"/>
                <a:cs typeface="Avenir"/>
                <a:sym typeface="Avenir"/>
              </a:rPr>
              <a:t>synodalność stanowi naczelną drogę dla Kościoła</a:t>
            </a:r>
            <a:r>
              <a:rPr lang="pl-PL" b="0" dirty="0">
                <a:latin typeface="Avenir"/>
                <a:ea typeface="Avenir"/>
                <a:cs typeface="Avenir"/>
                <a:sym typeface="Avenir"/>
              </a:rPr>
              <a:t>, wezwanego do odnowy pod działaniem Ducha Świętego i dzięki słuchaniu Słowa Bożego.</a:t>
            </a:r>
            <a:r>
              <a:rPr lang="es-ES" b="0" dirty="0">
                <a:latin typeface="Avenir"/>
                <a:ea typeface="Avenir"/>
                <a:cs typeface="Avenir"/>
                <a:sym typeface="Avenir"/>
              </a:rPr>
              <a:t>” </a:t>
            </a:r>
            <a:r>
              <a:rPr lang="es-ES" sz="1800" b="0" dirty="0">
                <a:latin typeface="Avenir"/>
                <a:ea typeface="Avenir"/>
                <a:cs typeface="Avenir"/>
                <a:sym typeface="Avenir"/>
              </a:rPr>
              <a:t>(</a:t>
            </a:r>
            <a:r>
              <a:rPr lang="es-ES" sz="1800" b="0" i="1" dirty="0">
                <a:latin typeface="Avenir"/>
                <a:ea typeface="Avenir"/>
                <a:cs typeface="Avenir"/>
                <a:sym typeface="Avenir"/>
              </a:rPr>
              <a:t>PD</a:t>
            </a:r>
            <a:r>
              <a:rPr lang="es-ES" sz="1800" b="0" dirty="0">
                <a:latin typeface="Avenir"/>
                <a:ea typeface="Avenir"/>
                <a:cs typeface="Avenir"/>
                <a:sym typeface="Avenir"/>
              </a:rPr>
              <a:t>, 9)</a:t>
            </a:r>
            <a:endParaRPr sz="1800" b="0" dirty="0">
              <a:latin typeface="Avenir"/>
              <a:ea typeface="Avenir"/>
              <a:cs typeface="Avenir"/>
              <a:sym typeface="Avenir"/>
            </a:endParaRPr>
          </a:p>
        </p:txBody>
      </p:sp>
      <p:sp>
        <p:nvSpPr>
          <p:cNvPr id="289" name="Google Shape;289;p2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23</a:t>
            </a:fld>
            <a:endParaRPr/>
          </a:p>
        </p:txBody>
      </p:sp>
      <p:sp>
        <p:nvSpPr>
          <p:cNvPr id="290" name="Google Shape;290;p23"/>
          <p:cNvSpPr txBox="1">
            <a:spLocks noGrp="1"/>
          </p:cNvSpPr>
          <p:nvPr>
            <p:ph type="body" idx="3"/>
          </p:nvPr>
        </p:nvSpPr>
        <p:spPr>
          <a:xfrm>
            <a:off x="589085" y="2723951"/>
            <a:ext cx="7853815" cy="139550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Clr>
                <a:srgbClr val="DE8F32"/>
              </a:buClr>
              <a:buSzPts val="1200"/>
              <a:buFont typeface="Helvetica Neue"/>
              <a:buChar char="●"/>
            </a:pPr>
            <a:r>
              <a:rPr lang="pl-PL" sz="2000" i="1" dirty="0">
                <a:latin typeface="Avenir"/>
                <a:ea typeface="Avenir"/>
                <a:cs typeface="Avenir"/>
                <a:sym typeface="Avenir"/>
              </a:rPr>
              <a:t>Zdolność do wyobrażenia sobie innej przyszłości dla Kościoła</a:t>
            </a:r>
            <a:endParaRPr dirty="0"/>
          </a:p>
          <a:p>
            <a:pPr marL="457200" lvl="0" indent="-304800" algn="l" rtl="0">
              <a:lnSpc>
                <a:spcPct val="115000"/>
              </a:lnSpc>
              <a:spcBef>
                <a:spcPts val="0"/>
              </a:spcBef>
              <a:spcAft>
                <a:spcPts val="0"/>
              </a:spcAft>
              <a:buClr>
                <a:srgbClr val="DE8F32"/>
              </a:buClr>
              <a:buSzPts val="1200"/>
              <a:buFont typeface="Helvetica Neue"/>
              <a:buChar char="●"/>
            </a:pPr>
            <a:r>
              <a:rPr lang="pl-PL" sz="2000" i="1" dirty="0">
                <a:latin typeface="Avenir"/>
                <a:ea typeface="Avenir"/>
                <a:cs typeface="Avenir"/>
                <a:sym typeface="Avenir"/>
              </a:rPr>
              <a:t>Stanowi proroczy znak dla rodziny ludzkiej, która potrzebuje wspólnego projektu</a:t>
            </a:r>
            <a:endParaRPr sz="2000" i="1" dirty="0">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s-ES" sz="2000" b="1" dirty="0">
                <a:latin typeface="Avenir"/>
                <a:ea typeface="Avenir"/>
                <a:cs typeface="Avenir"/>
                <a:sym typeface="Avenir"/>
              </a:rPr>
              <a:t>Słuchanie Pisma Świętego</a:t>
            </a:r>
            <a:endParaRPr dirty="0"/>
          </a:p>
          <a:p>
            <a:pPr marL="0" lvl="0" indent="0" algn="l" rtl="0">
              <a:lnSpc>
                <a:spcPct val="115000"/>
              </a:lnSpc>
              <a:spcBef>
                <a:spcPts val="0"/>
              </a:spcBef>
              <a:spcAft>
                <a:spcPts val="0"/>
              </a:spcAft>
              <a:buClr>
                <a:schemeClr val="dk1"/>
              </a:buClr>
              <a:buSzPts val="1100"/>
              <a:buFont typeface="Arial"/>
              <a:buNone/>
            </a:pPr>
            <a:endParaRPr dirty="0">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es-ES" sz="1500" b="1" i="1" dirty="0">
                <a:latin typeface="Avenir"/>
                <a:ea typeface="Avenir"/>
                <a:cs typeface="Avenir"/>
                <a:sym typeface="Avenir"/>
              </a:rPr>
              <a:t>Jezus, </a:t>
            </a:r>
            <a:r>
              <a:rPr lang="pl-PL" sz="1500" b="1" i="1" dirty="0" smtClean="0">
                <a:latin typeface="Avenir"/>
                <a:ea typeface="Avenir"/>
                <a:cs typeface="Avenir"/>
                <a:sym typeface="Avenir"/>
              </a:rPr>
              <a:t> T</a:t>
            </a:r>
            <a:r>
              <a:rPr lang="es-ES" sz="1500" b="1" i="1" dirty="0" err="1" smtClean="0">
                <a:latin typeface="Avenir"/>
                <a:ea typeface="Avenir"/>
                <a:cs typeface="Avenir"/>
                <a:sym typeface="Avenir"/>
              </a:rPr>
              <a:t>łum</a:t>
            </a:r>
            <a:r>
              <a:rPr lang="es-ES" sz="1500" b="1" i="1" dirty="0" smtClean="0">
                <a:latin typeface="Avenir"/>
                <a:ea typeface="Avenir"/>
                <a:cs typeface="Avenir"/>
                <a:sym typeface="Avenir"/>
              </a:rPr>
              <a:t> </a:t>
            </a:r>
            <a:r>
              <a:rPr lang="es-ES" sz="1500" b="1" i="1" dirty="0">
                <a:latin typeface="Avenir"/>
                <a:ea typeface="Avenir"/>
                <a:cs typeface="Avenir"/>
                <a:sym typeface="Avenir"/>
              </a:rPr>
              <a:t>i </a:t>
            </a:r>
            <a:r>
              <a:rPr lang="pl-PL" sz="1500" b="1" i="1" dirty="0" smtClean="0">
                <a:latin typeface="Avenir"/>
                <a:ea typeface="Avenir"/>
                <a:cs typeface="Avenir"/>
                <a:sym typeface="Avenir"/>
              </a:rPr>
              <a:t>A</a:t>
            </a:r>
            <a:r>
              <a:rPr lang="es-ES" sz="1500" b="1" i="1" dirty="0" err="1" smtClean="0">
                <a:latin typeface="Avenir"/>
                <a:ea typeface="Avenir"/>
                <a:cs typeface="Avenir"/>
                <a:sym typeface="Avenir"/>
              </a:rPr>
              <a:t>postołowie</a:t>
            </a:r>
            <a:endParaRPr dirty="0"/>
          </a:p>
          <a:p>
            <a:pPr marL="0" lvl="0" indent="0" algn="ctr" rtl="0">
              <a:lnSpc>
                <a:spcPct val="115000"/>
              </a:lnSpc>
              <a:spcBef>
                <a:spcPts val="0"/>
              </a:spcBef>
              <a:spcAft>
                <a:spcPts val="0"/>
              </a:spcAft>
              <a:buClr>
                <a:schemeClr val="dk1"/>
              </a:buClr>
              <a:buSzPts val="1100"/>
              <a:buFont typeface="Arial"/>
              <a:buNone/>
            </a:pPr>
            <a:endParaRPr sz="1500" b="1" i="1"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dirty="0">
                <a:latin typeface="Avenir"/>
                <a:ea typeface="Avenir"/>
                <a:cs typeface="Avenir"/>
                <a:sym typeface="Avenir"/>
              </a:rPr>
              <a:t>“</a:t>
            </a:r>
            <a:r>
              <a:rPr lang="pl-PL" dirty="0">
                <a:latin typeface="Avenir"/>
                <a:ea typeface="Avenir"/>
                <a:cs typeface="Avenir"/>
                <a:sym typeface="Avenir"/>
              </a:rPr>
              <a:t>Działanie ewangelizacji i orędzie zbawienia faktycznie nie byłyby zrozumiałe, bez nieustannego otwarcia Jezusa na możliwie najszerszego rozmówcę, którego Ewangelie wskazują jako tłum, czyli wszystkich ludzi, którzy po drodze podążają za Nim, czasami wręcz nie odstępując Go na krok, w nadziei na znak i słowo zbawienia. Ci są drugim aktorem sceny Objawienia. Ewangeliczne przepowiadanie nie jest adresowane jedynie do nielicznych oświeconych czy wybranych.</a:t>
            </a:r>
            <a:r>
              <a:rPr lang="es-ES" dirty="0">
                <a:latin typeface="Avenir"/>
                <a:ea typeface="Avenir"/>
                <a:cs typeface="Avenir"/>
                <a:sym typeface="Avenir"/>
              </a:rPr>
              <a:t>” (</a:t>
            </a:r>
            <a:r>
              <a:rPr lang="es-ES" i="1" dirty="0">
                <a:latin typeface="Avenir"/>
                <a:ea typeface="Avenir"/>
                <a:cs typeface="Avenir"/>
                <a:sym typeface="Avenir"/>
              </a:rPr>
              <a:t>PD</a:t>
            </a:r>
            <a:r>
              <a:rPr lang="es-ES" dirty="0">
                <a:latin typeface="Avenir"/>
                <a:ea typeface="Avenir"/>
                <a:cs typeface="Avenir"/>
                <a:sym typeface="Avenir"/>
              </a:rPr>
              <a:t>, 18) </a:t>
            </a:r>
            <a:endParaRPr dirty="0"/>
          </a:p>
          <a:p>
            <a:pPr marL="0" lvl="0" indent="0" algn="just" rtl="0">
              <a:lnSpc>
                <a:spcPct val="115000"/>
              </a:lnSpc>
              <a:spcBef>
                <a:spcPts val="0"/>
              </a:spcBef>
              <a:spcAft>
                <a:spcPts val="0"/>
              </a:spcAft>
              <a:buClr>
                <a:schemeClr val="dk1"/>
              </a:buClr>
              <a:buSzPts val="1100"/>
              <a:buFont typeface="Arial"/>
              <a:buNone/>
            </a:pPr>
            <a:endParaRPr sz="1300"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sz="1300" dirty="0">
                <a:latin typeface="Avenir"/>
                <a:ea typeface="Avenir"/>
                <a:cs typeface="Avenir"/>
                <a:sym typeface="Avenir"/>
              </a:rPr>
              <a:t>🡪 </a:t>
            </a:r>
            <a:r>
              <a:rPr lang="pl-PL" sz="1300" b="1" dirty="0">
                <a:latin typeface="Avenir"/>
                <a:ea typeface="Avenir"/>
                <a:cs typeface="Avenir"/>
                <a:sym typeface="Avenir"/>
              </a:rPr>
              <a:t>Aby Kościół był sobą i aby jego misja przynosiła owoce, zawsze obecni muszą być: Jezus, tłum i apostołowie!</a:t>
            </a:r>
            <a:endParaRPr dirty="0"/>
          </a:p>
        </p:txBody>
      </p:sp>
      <p:sp>
        <p:nvSpPr>
          <p:cNvPr id="296" name="Google Shape;296;p2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24</a:t>
            </a:fld>
            <a:endParaRPr/>
          </a:p>
        </p:txBody>
      </p:sp>
      <p:pic>
        <p:nvPicPr>
          <p:cNvPr id="297" name="Google Shape;297;p24"/>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298" name="Google Shape;298;p24"/>
          <p:cNvCxnSpPr/>
          <p:nvPr/>
        </p:nvCxnSpPr>
        <p:spPr>
          <a:xfrm>
            <a:off x="5199019" y="4860686"/>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s-ES" sz="2000" b="1" dirty="0">
                <a:latin typeface="Avenir"/>
                <a:ea typeface="Avenir"/>
                <a:cs typeface="Avenir"/>
                <a:sym typeface="Avenir"/>
              </a:rPr>
              <a:t>Słuchanie Pisma Świętego</a:t>
            </a:r>
            <a:endParaRPr dirty="0"/>
          </a:p>
          <a:p>
            <a:pPr marL="0" lvl="0" indent="0" algn="l" rtl="0">
              <a:lnSpc>
                <a:spcPct val="115000"/>
              </a:lnSpc>
              <a:spcBef>
                <a:spcPts val="0"/>
              </a:spcBef>
              <a:spcAft>
                <a:spcPts val="0"/>
              </a:spcAft>
              <a:buClr>
                <a:schemeClr val="dk1"/>
              </a:buClr>
              <a:buSzPts val="1100"/>
              <a:buFont typeface="Arial"/>
              <a:buNone/>
            </a:pPr>
            <a:endParaRPr dirty="0">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pl-PL" sz="1500" b="1" i="1" dirty="0">
                <a:latin typeface="Avenir"/>
                <a:ea typeface="Avenir"/>
                <a:cs typeface="Avenir"/>
                <a:sym typeface="Avenir"/>
              </a:rPr>
              <a:t>Podwójna dynamika nawrócenia: Piotr i Korneliusz (</a:t>
            </a:r>
            <a:r>
              <a:rPr lang="pl-PL" sz="1500" b="1" i="1" dirty="0" err="1">
                <a:latin typeface="Avenir"/>
                <a:ea typeface="Avenir"/>
                <a:cs typeface="Avenir"/>
                <a:sym typeface="Avenir"/>
              </a:rPr>
              <a:t>Dz</a:t>
            </a:r>
            <a:r>
              <a:rPr lang="pl-PL" sz="1500" b="1" i="1" dirty="0">
                <a:latin typeface="Avenir"/>
                <a:ea typeface="Avenir"/>
                <a:cs typeface="Avenir"/>
                <a:sym typeface="Avenir"/>
              </a:rPr>
              <a:t> 10)</a:t>
            </a:r>
            <a:endParaRPr lang="en-GB" dirty="0"/>
          </a:p>
          <a:p>
            <a:pPr marL="0" lvl="0" indent="0" algn="ctr" rtl="0">
              <a:lnSpc>
                <a:spcPct val="115000"/>
              </a:lnSpc>
              <a:spcBef>
                <a:spcPts val="0"/>
              </a:spcBef>
              <a:spcAft>
                <a:spcPts val="0"/>
              </a:spcAft>
              <a:buClr>
                <a:schemeClr val="dk1"/>
              </a:buClr>
              <a:buSzPts val="1100"/>
              <a:buFont typeface="Arial"/>
              <a:buNone/>
            </a:pPr>
            <a:endParaRPr sz="1500" dirty="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sz="1250" dirty="0">
                <a:latin typeface="Avenir"/>
                <a:ea typeface="Avenir"/>
                <a:cs typeface="Avenir"/>
                <a:sym typeface="Avenir"/>
              </a:rPr>
              <a:t>“</a:t>
            </a:r>
            <a:r>
              <a:rPr lang="pl-PL" sz="1250" dirty="0">
                <a:latin typeface="Avenir"/>
                <a:ea typeface="Avenir"/>
                <a:cs typeface="Avenir"/>
                <a:sym typeface="Avenir"/>
              </a:rPr>
              <a:t>To w spotkaniu z ludźmi, przyjmując ich, idąc wraz z nimi i wchodząc do ich domów, uświadamia sobie znaczenie swojej wizji: żadna istota ludzka nie jest w oczach Boga niegodna, a różnica ustanowiona przez wybranie nie jest ekskluzywnym preferowaniem, lecz służbą i świadectwem o zasięgu powszechnym” (</a:t>
            </a:r>
            <a:r>
              <a:rPr lang="pl-PL" sz="1250" dirty="0" err="1">
                <a:latin typeface="Avenir"/>
                <a:ea typeface="Avenir"/>
                <a:cs typeface="Avenir"/>
                <a:sym typeface="Avenir"/>
              </a:rPr>
              <a:t>DP</a:t>
            </a:r>
            <a:r>
              <a:rPr lang="pl-PL" sz="1250" dirty="0">
                <a:latin typeface="Avenir"/>
                <a:ea typeface="Avenir"/>
                <a:cs typeface="Avenir"/>
                <a:sym typeface="Avenir"/>
              </a:rPr>
              <a:t>, </a:t>
            </a:r>
            <a:r>
              <a:rPr lang="pl-PL" sz="1250" dirty="0" smtClean="0">
                <a:latin typeface="Avenir"/>
                <a:ea typeface="Avenir"/>
                <a:cs typeface="Avenir"/>
                <a:sym typeface="Avenir"/>
              </a:rPr>
              <a:t>23).</a:t>
            </a:r>
            <a:endParaRPr sz="1250" dirty="0">
              <a:latin typeface="Avenir"/>
              <a:ea typeface="Avenir"/>
              <a:cs typeface="Avenir"/>
              <a:sym typeface="Avenir"/>
            </a:endParaRPr>
          </a:p>
        </p:txBody>
      </p:sp>
      <p:sp>
        <p:nvSpPr>
          <p:cNvPr id="304" name="Google Shape;304;p2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25</a:t>
            </a:fld>
            <a:endParaRPr/>
          </a:p>
        </p:txBody>
      </p:sp>
      <p:pic>
        <p:nvPicPr>
          <p:cNvPr id="305" name="Google Shape;305;p25"/>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306" name="Google Shape;306;p25"/>
          <p:cNvCxnSpPr/>
          <p:nvPr/>
        </p:nvCxnSpPr>
        <p:spPr>
          <a:xfrm>
            <a:off x="5199019" y="4860686"/>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311700" y="445024"/>
            <a:ext cx="8520600" cy="100394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pl-PL" dirty="0">
                <a:latin typeface="Avenir"/>
                <a:ea typeface="Avenir"/>
                <a:cs typeface="Avenir"/>
                <a:sym typeface="Avenir"/>
              </a:rPr>
              <a:t>Synodalność w działaniu: Drogi konsultacji Ludu Bożego (</a:t>
            </a:r>
            <a:r>
              <a:rPr lang="pl-PL" dirty="0" err="1">
                <a:latin typeface="Avenir"/>
                <a:ea typeface="Avenir"/>
                <a:cs typeface="Avenir"/>
                <a:sym typeface="Avenir"/>
              </a:rPr>
              <a:t>DP</a:t>
            </a:r>
            <a:r>
              <a:rPr lang="pl-PL" dirty="0">
                <a:latin typeface="Avenir"/>
                <a:ea typeface="Avenir"/>
                <a:cs typeface="Avenir"/>
                <a:sym typeface="Avenir"/>
              </a:rPr>
              <a:t>, 26)</a:t>
            </a:r>
            <a:endParaRPr dirty="0">
              <a:latin typeface="Avenir"/>
              <a:ea typeface="Avenir"/>
              <a:cs typeface="Avenir"/>
              <a:sym typeface="Avenir"/>
            </a:endParaRPr>
          </a:p>
        </p:txBody>
      </p:sp>
      <p:sp>
        <p:nvSpPr>
          <p:cNvPr id="313" name="Google Shape;313;p26"/>
          <p:cNvSpPr txBox="1">
            <a:spLocks noGrp="1"/>
          </p:cNvSpPr>
          <p:nvPr>
            <p:ph type="body" idx="1"/>
          </p:nvPr>
        </p:nvSpPr>
        <p:spPr>
          <a:xfrm>
            <a:off x="311700" y="1592317"/>
            <a:ext cx="8520600" cy="297655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pl-PL" sz="1400" dirty="0">
                <a:latin typeface="Avenir"/>
                <a:ea typeface="Avenir"/>
                <a:cs typeface="Avenir"/>
                <a:sym typeface="Avenir"/>
              </a:rPr>
              <a:t>W celu udzielenia odpowiedzi prosimy o</a:t>
            </a:r>
            <a:r>
              <a:rPr lang="es-ES" sz="1400" dirty="0">
                <a:latin typeface="Avenir"/>
                <a:ea typeface="Avenir"/>
                <a:cs typeface="Avenir"/>
                <a:sym typeface="Avenir"/>
              </a:rPr>
              <a:t>:</a:t>
            </a:r>
            <a:endParaRPr dirty="0"/>
          </a:p>
          <a:p>
            <a:pPr marL="914400" lvl="1" indent="-304800" algn="just" rtl="0">
              <a:lnSpc>
                <a:spcPct val="115000"/>
              </a:lnSpc>
              <a:spcBef>
                <a:spcPts val="0"/>
              </a:spcBef>
              <a:spcAft>
                <a:spcPts val="0"/>
              </a:spcAft>
              <a:buSzPts val="1200"/>
              <a:buChar char="○"/>
            </a:pPr>
            <a:r>
              <a:rPr lang="pl-PL" sz="1400" dirty="0">
                <a:latin typeface="Avenir"/>
                <a:ea typeface="Avenir"/>
                <a:cs typeface="Avenir"/>
                <a:sym typeface="Avenir"/>
              </a:rPr>
              <a:t>a) zadanie sobie pytania, jakie doświadczenia z waszego Kościoła przywodzi na myśl to fundamentalne pytanie;</a:t>
            </a:r>
          </a:p>
          <a:p>
            <a:pPr marL="914400" lvl="1" indent="-304800" algn="just" rtl="0">
              <a:lnSpc>
                <a:spcPct val="115000"/>
              </a:lnSpc>
              <a:spcBef>
                <a:spcPts val="0"/>
              </a:spcBef>
              <a:spcAft>
                <a:spcPts val="0"/>
              </a:spcAft>
              <a:buSzPts val="1200"/>
              <a:buChar char="○"/>
            </a:pPr>
            <a:r>
              <a:rPr lang="pl-PL" sz="1400" dirty="0">
                <a:latin typeface="Avenir"/>
                <a:ea typeface="Avenir"/>
                <a:cs typeface="Avenir"/>
                <a:sym typeface="Avenir"/>
              </a:rPr>
              <a:t>b) głębsze odczytanie tych </a:t>
            </a:r>
            <a:r>
              <a:rPr lang="pl-PL" sz="1400" dirty="0" smtClean="0">
                <a:latin typeface="Avenir"/>
                <a:ea typeface="Avenir"/>
                <a:cs typeface="Avenir"/>
                <a:sym typeface="Avenir"/>
              </a:rPr>
              <a:t>doświadczeń: </a:t>
            </a:r>
            <a:r>
              <a:rPr lang="pl-PL" sz="1400" dirty="0">
                <a:latin typeface="Avenir"/>
                <a:ea typeface="Avenir"/>
                <a:cs typeface="Avenir"/>
                <a:sym typeface="Avenir"/>
              </a:rPr>
              <a:t>J</a:t>
            </a:r>
            <a:r>
              <a:rPr lang="pl-PL" sz="1400" dirty="0" smtClean="0">
                <a:latin typeface="Avenir"/>
                <a:ea typeface="Avenir"/>
                <a:cs typeface="Avenir"/>
                <a:sym typeface="Avenir"/>
              </a:rPr>
              <a:t>akie </a:t>
            </a:r>
            <a:r>
              <a:rPr lang="pl-PL" sz="1400" dirty="0">
                <a:latin typeface="Avenir"/>
                <a:ea typeface="Avenir"/>
                <a:cs typeface="Avenir"/>
                <a:sym typeface="Avenir"/>
              </a:rPr>
              <a:t>radości wywołały? Jakie trudności i przeszkody napotkały? Jakie rany wydobyły na światło dzienne? Jakie wzbudziły </a:t>
            </a:r>
            <a:r>
              <a:rPr lang="pl-PL" sz="1400" dirty="0" smtClean="0">
                <a:latin typeface="Avenir"/>
                <a:ea typeface="Avenir"/>
                <a:cs typeface="Avenir"/>
                <a:sym typeface="Avenir"/>
              </a:rPr>
              <a:t>przemyślenia?</a:t>
            </a:r>
            <a:endParaRPr lang="pl-PL" sz="1400" dirty="0">
              <a:latin typeface="Avenir"/>
              <a:ea typeface="Avenir"/>
              <a:cs typeface="Avenir"/>
              <a:sym typeface="Avenir"/>
            </a:endParaRPr>
          </a:p>
          <a:p>
            <a:pPr marL="914400" lvl="1" indent="-304800" algn="just" rtl="0">
              <a:lnSpc>
                <a:spcPct val="115000"/>
              </a:lnSpc>
              <a:spcBef>
                <a:spcPts val="0"/>
              </a:spcBef>
              <a:spcAft>
                <a:spcPts val="0"/>
              </a:spcAft>
              <a:buSzPts val="1200"/>
              <a:buChar char="○"/>
            </a:pPr>
            <a:r>
              <a:rPr lang="pl-PL" sz="1400" dirty="0">
                <a:latin typeface="Avenir"/>
                <a:ea typeface="Avenir"/>
                <a:cs typeface="Avenir"/>
                <a:sym typeface="Avenir"/>
              </a:rPr>
              <a:t>c) zebranie owoców, by się nimi </a:t>
            </a:r>
            <a:r>
              <a:rPr lang="pl-PL" sz="1400" dirty="0" smtClean="0">
                <a:latin typeface="Avenir"/>
                <a:ea typeface="Avenir"/>
                <a:cs typeface="Avenir"/>
                <a:sym typeface="Avenir"/>
              </a:rPr>
              <a:t>podzielić: </a:t>
            </a:r>
            <a:r>
              <a:rPr lang="pl-PL" sz="1400" dirty="0">
                <a:latin typeface="Avenir"/>
                <a:ea typeface="Avenir"/>
                <a:cs typeface="Avenir"/>
                <a:sym typeface="Avenir"/>
              </a:rPr>
              <a:t>G</a:t>
            </a:r>
            <a:r>
              <a:rPr lang="pl-PL" sz="1400" dirty="0" smtClean="0">
                <a:latin typeface="Avenir"/>
                <a:ea typeface="Avenir"/>
                <a:cs typeface="Avenir"/>
                <a:sym typeface="Avenir"/>
              </a:rPr>
              <a:t>dzie </a:t>
            </a:r>
            <a:r>
              <a:rPr lang="pl-PL" sz="1400" dirty="0">
                <a:latin typeface="Avenir"/>
                <a:ea typeface="Avenir"/>
                <a:cs typeface="Avenir"/>
                <a:sym typeface="Avenir"/>
              </a:rPr>
              <a:t>w tych doświadczeniach rozbrzmiewa głos Ducha Świętego? O co nas prosi? Jakie są punkty, które należy potwierdzić, jakie są perspektywy zmian, jakie kroki należy podjąć? Gdzie dostrzegamy zgodność? Jakie drogi otwierają się dla naszego Kościoła </a:t>
            </a:r>
            <a:r>
              <a:rPr lang="pl-PL" sz="1400" dirty="0" smtClean="0">
                <a:latin typeface="Avenir"/>
                <a:ea typeface="Avenir"/>
                <a:cs typeface="Avenir"/>
                <a:sym typeface="Avenir"/>
              </a:rPr>
              <a:t>partykularnego?</a:t>
            </a:r>
            <a:endParaRPr lang="pl-PL" sz="1400" dirty="0">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7"/>
          <p:cNvPicPr preferRelativeResize="0"/>
          <p:nvPr/>
        </p:nvPicPr>
        <p:blipFill rotWithShape="1">
          <a:blip r:embed="rId3">
            <a:alphaModFix/>
          </a:blip>
          <a:srcRect t="11395" b="14650"/>
          <a:stretch/>
        </p:blipFill>
        <p:spPr>
          <a:xfrm>
            <a:off x="4813800" y="512600"/>
            <a:ext cx="3608899" cy="4060923"/>
          </a:xfrm>
          <a:prstGeom prst="rect">
            <a:avLst/>
          </a:prstGeom>
          <a:noFill/>
          <a:ln>
            <a:noFill/>
          </a:ln>
        </p:spPr>
      </p:pic>
      <p:sp>
        <p:nvSpPr>
          <p:cNvPr id="319" name="Google Shape;319;p27"/>
          <p:cNvSpPr txBox="1">
            <a:spLocks noGrp="1"/>
          </p:cNvSpPr>
          <p:nvPr>
            <p:ph type="title"/>
          </p:nvPr>
        </p:nvSpPr>
        <p:spPr>
          <a:xfrm>
            <a:off x="-19288" y="162465"/>
            <a:ext cx="5221900" cy="45785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3999"/>
              <a:buFont typeface="Arial"/>
              <a:buNone/>
            </a:pPr>
            <a:r>
              <a:rPr lang="es-ES" sz="1900" dirty="0">
                <a:latin typeface="Avenir"/>
                <a:ea typeface="Avenir"/>
                <a:cs typeface="Avenir"/>
                <a:sym typeface="Avenir"/>
              </a:rPr>
              <a:t>Podstawowe pytanie procesu synodalnego</a:t>
            </a:r>
            <a:endParaRPr sz="1900" dirty="0">
              <a:latin typeface="Avenir"/>
              <a:ea typeface="Avenir"/>
              <a:cs typeface="Avenir"/>
              <a:sym typeface="Avenir"/>
            </a:endParaRPr>
          </a:p>
        </p:txBody>
      </p:sp>
      <p:sp>
        <p:nvSpPr>
          <p:cNvPr id="320" name="Google Shape;320;p27"/>
          <p:cNvSpPr txBox="1">
            <a:spLocks noGrp="1"/>
          </p:cNvSpPr>
          <p:nvPr>
            <p:ph type="body" idx="2"/>
          </p:nvPr>
        </p:nvSpPr>
        <p:spPr>
          <a:xfrm>
            <a:off x="280559" y="620323"/>
            <a:ext cx="4447558" cy="1719532"/>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84942"/>
              <a:buNone/>
            </a:pPr>
            <a:r>
              <a:rPr lang="pl-PL" sz="1400" dirty="0">
                <a:latin typeface="Avenir"/>
                <a:ea typeface="Avenir"/>
                <a:cs typeface="Avenir"/>
                <a:sym typeface="Avenir"/>
              </a:rPr>
              <a:t>Przynagla nas i prowadzi pytanie podstawowe: jak dzisiaj, na różnych poziomach (od lokalnego do powszechnego), realizuje się owo „podążanie razem”, które pozwala Kościołowi głosić Ewangelię, zgodnie z powierzoną mu misją, i do podjęcia jakich działań zaprasza nas Duch Święty, abyśmy wzrastali jako Kościół synodalny?</a:t>
            </a:r>
            <a:endParaRPr dirty="0"/>
          </a:p>
          <a:p>
            <a:pPr marL="0" lvl="0" indent="0" algn="r" rtl="0">
              <a:lnSpc>
                <a:spcPct val="115000"/>
              </a:lnSpc>
              <a:spcBef>
                <a:spcPts val="0"/>
              </a:spcBef>
              <a:spcAft>
                <a:spcPts val="0"/>
              </a:spcAft>
              <a:buClr>
                <a:schemeClr val="dk1"/>
              </a:buClr>
              <a:buSzPct val="91476"/>
              <a:buNone/>
            </a:pPr>
            <a:r>
              <a:rPr lang="es-ES" sz="1300" dirty="0">
                <a:latin typeface="Avenir"/>
                <a:ea typeface="Avenir"/>
                <a:cs typeface="Avenir"/>
                <a:sym typeface="Avenir"/>
              </a:rPr>
              <a:t>(</a:t>
            </a:r>
            <a:r>
              <a:rPr lang="es-ES" sz="1300" i="1" dirty="0">
                <a:latin typeface="Avenir"/>
                <a:ea typeface="Avenir"/>
                <a:cs typeface="Avenir"/>
                <a:sym typeface="Avenir"/>
              </a:rPr>
              <a:t>PD</a:t>
            </a:r>
            <a:r>
              <a:rPr lang="es-ES" sz="1300" dirty="0">
                <a:latin typeface="Avenir"/>
                <a:ea typeface="Avenir"/>
                <a:cs typeface="Avenir"/>
                <a:sym typeface="Avenir"/>
              </a:rPr>
              <a:t>, 2)</a:t>
            </a:r>
            <a:endParaRPr sz="1300" dirty="0">
              <a:latin typeface="Avenir"/>
              <a:ea typeface="Avenir"/>
              <a:cs typeface="Avenir"/>
              <a:sym typeface="Avenir"/>
            </a:endParaRPr>
          </a:p>
        </p:txBody>
      </p:sp>
      <p:sp>
        <p:nvSpPr>
          <p:cNvPr id="321" name="Google Shape;321;p2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27</a:t>
            </a:fld>
            <a:endParaRPr/>
          </a:p>
        </p:txBody>
      </p:sp>
      <p:sp>
        <p:nvSpPr>
          <p:cNvPr id="322" name="Google Shape;322;p27"/>
          <p:cNvSpPr txBox="1"/>
          <p:nvPr/>
        </p:nvSpPr>
        <p:spPr>
          <a:xfrm>
            <a:off x="280266" y="2178902"/>
            <a:ext cx="4330691" cy="723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36"/>
              <a:buFont typeface="Arial"/>
              <a:buNone/>
            </a:pPr>
            <a:r>
              <a:rPr lang="pl-PL" sz="1900" b="1" i="0" u="none" strike="noStrike" cap="none" dirty="0">
                <a:solidFill>
                  <a:schemeClr val="dk1"/>
                </a:solidFill>
                <a:latin typeface="Avenir"/>
                <a:ea typeface="Avenir"/>
                <a:cs typeface="Avenir"/>
                <a:sym typeface="Avenir"/>
              </a:rPr>
              <a:t>Fundamentalne pytanie dla konsultacji Ludu Bożego</a:t>
            </a:r>
            <a:endParaRPr sz="1900" b="1" i="0" u="none" strike="noStrike" cap="none" dirty="0">
              <a:solidFill>
                <a:schemeClr val="dk1"/>
              </a:solidFill>
              <a:latin typeface="Avenir"/>
              <a:ea typeface="Avenir"/>
              <a:cs typeface="Avenir"/>
              <a:sym typeface="Avenir"/>
            </a:endParaRPr>
          </a:p>
        </p:txBody>
      </p:sp>
      <p:sp>
        <p:nvSpPr>
          <p:cNvPr id="323" name="Google Shape;323;p27"/>
          <p:cNvSpPr txBox="1"/>
          <p:nvPr/>
        </p:nvSpPr>
        <p:spPr>
          <a:xfrm>
            <a:off x="280266" y="2902609"/>
            <a:ext cx="4416374" cy="1661666"/>
          </a:xfrm>
          <a:prstGeom prst="rect">
            <a:avLst/>
          </a:prstGeom>
          <a:noFill/>
          <a:ln>
            <a:noFill/>
          </a:ln>
        </p:spPr>
        <p:txBody>
          <a:bodyPr spcFirstLastPara="1" wrap="square" lIns="91425" tIns="91425" rIns="91425" bIns="91425" anchor="ctr" anchorCtr="0">
            <a:normAutofit/>
          </a:bodyPr>
          <a:lstStyle/>
          <a:p>
            <a:pPr marL="152400" marR="0" lvl="0" indent="0" algn="just" rtl="0">
              <a:lnSpc>
                <a:spcPct val="115000"/>
              </a:lnSpc>
              <a:spcBef>
                <a:spcPts val="0"/>
              </a:spcBef>
              <a:spcAft>
                <a:spcPts val="0"/>
              </a:spcAft>
              <a:buClr>
                <a:srgbClr val="DE8F32"/>
              </a:buClr>
              <a:buSzPts val="1200"/>
              <a:buFont typeface="Helvetica Neue"/>
              <a:buNone/>
            </a:pPr>
            <a:r>
              <a:rPr lang="pl-PL" sz="1400" b="0" i="1" u="none" strike="noStrike" cap="none" dirty="0">
                <a:solidFill>
                  <a:srgbClr val="000000"/>
                </a:solidFill>
                <a:latin typeface="Avenir"/>
                <a:ea typeface="Avenir"/>
                <a:cs typeface="Avenir"/>
                <a:sym typeface="Avenir"/>
              </a:rPr>
              <a:t>Kościół synodalny, głosząc Ewangelię, „podąża razem</a:t>
            </a:r>
            <a:r>
              <a:rPr lang="pl-PL" sz="1400" b="0" i="1" u="none" strike="noStrike" cap="none" dirty="0" smtClean="0">
                <a:solidFill>
                  <a:srgbClr val="000000"/>
                </a:solidFill>
                <a:latin typeface="Avenir"/>
                <a:ea typeface="Avenir"/>
                <a:cs typeface="Avenir"/>
                <a:sym typeface="Avenir"/>
              </a:rPr>
              <a:t>”. </a:t>
            </a:r>
            <a:r>
              <a:rPr lang="pl-PL" i="1" dirty="0">
                <a:latin typeface="Avenir"/>
                <a:ea typeface="Avenir"/>
                <a:cs typeface="Avenir"/>
                <a:sym typeface="Avenir"/>
              </a:rPr>
              <a:t>J</a:t>
            </a:r>
            <a:r>
              <a:rPr lang="pl-PL" sz="1400" b="0" i="1" u="none" strike="noStrike" cap="none" dirty="0" smtClean="0">
                <a:solidFill>
                  <a:srgbClr val="000000"/>
                </a:solidFill>
                <a:latin typeface="Avenir"/>
                <a:ea typeface="Avenir"/>
                <a:cs typeface="Avenir"/>
                <a:sym typeface="Avenir"/>
              </a:rPr>
              <a:t>ak </a:t>
            </a:r>
            <a:r>
              <a:rPr lang="pl-PL" sz="1400" b="0" i="1" u="none" strike="noStrike" cap="none" dirty="0">
                <a:solidFill>
                  <a:srgbClr val="000000"/>
                </a:solidFill>
                <a:latin typeface="Avenir"/>
                <a:ea typeface="Avenir"/>
                <a:cs typeface="Avenir"/>
                <a:sym typeface="Avenir"/>
              </a:rPr>
              <a:t>owo „podążanie razem” realizuje się dzisiaj w waszym Kościele partykularnym? Do podjęcia jakich kroków zaprasza nas Duch Święty, abyśmy wzrastali w naszym „podążaniu razem”?</a:t>
            </a:r>
            <a:r>
              <a:rPr lang="es-ES" sz="1400" b="0" i="1" u="none" strike="noStrike" cap="none" dirty="0">
                <a:solidFill>
                  <a:srgbClr val="000000"/>
                </a:solidFill>
                <a:latin typeface="Avenir"/>
                <a:ea typeface="Avenir"/>
                <a:cs typeface="Avenir"/>
                <a:sym typeface="Avenir"/>
              </a:rPr>
              <a:t> </a:t>
            </a:r>
            <a:endParaRPr dirty="0"/>
          </a:p>
          <a:p>
            <a:pPr marL="152400" marR="0" lvl="0" indent="0" algn="r" rtl="0">
              <a:lnSpc>
                <a:spcPct val="115000"/>
              </a:lnSpc>
              <a:spcBef>
                <a:spcPts val="0"/>
              </a:spcBef>
              <a:spcAft>
                <a:spcPts val="0"/>
              </a:spcAft>
              <a:buClr>
                <a:srgbClr val="DE8F32"/>
              </a:buClr>
              <a:buSzPts val="1200"/>
              <a:buFont typeface="Helvetica Neue"/>
              <a:buNone/>
            </a:pPr>
            <a:r>
              <a:rPr lang="es-ES" sz="1300" b="0" i="1" u="none" strike="noStrike" cap="none" dirty="0">
                <a:solidFill>
                  <a:srgbClr val="000000"/>
                </a:solidFill>
                <a:latin typeface="Avenir"/>
                <a:ea typeface="Avenir"/>
                <a:cs typeface="Avenir"/>
                <a:sym typeface="Avenir"/>
              </a:rPr>
              <a:t>(PD, 26)</a:t>
            </a:r>
            <a:endParaRPr sz="1300" b="0" i="1" u="none" strike="noStrike" cap="none" dirty="0">
              <a:solidFill>
                <a:srgbClr val="000000"/>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494649" y="77883"/>
            <a:ext cx="4181400" cy="637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ts val="2500"/>
              <a:buFont typeface="Helvetica Neue"/>
              <a:buNone/>
            </a:pPr>
            <a:r>
              <a:rPr lang="pl-PL" dirty="0">
                <a:latin typeface="Calibri" pitchFamily="34" charset="0"/>
              </a:rPr>
              <a:t>Dziesięć głównych kwestii, </a:t>
            </a:r>
            <a:r>
              <a:rPr lang="pl-PL" dirty="0" smtClean="0">
                <a:latin typeface="Calibri" pitchFamily="34" charset="0"/>
              </a:rPr>
              <a:t/>
            </a:r>
            <a:br>
              <a:rPr lang="pl-PL" dirty="0" smtClean="0">
                <a:latin typeface="Calibri" pitchFamily="34" charset="0"/>
              </a:rPr>
            </a:br>
            <a:r>
              <a:rPr lang="pl-PL" dirty="0" smtClean="0">
                <a:latin typeface="Calibri" pitchFamily="34" charset="0"/>
              </a:rPr>
              <a:t>które </a:t>
            </a:r>
            <a:r>
              <a:rPr lang="pl-PL" dirty="0">
                <a:latin typeface="Calibri" pitchFamily="34" charset="0"/>
              </a:rPr>
              <a:t>należy pogłębić</a:t>
            </a:r>
            <a:endParaRPr dirty="0">
              <a:latin typeface="Calibri" pitchFamily="34" charset="0"/>
            </a:endParaRPr>
          </a:p>
        </p:txBody>
      </p:sp>
      <p:sp>
        <p:nvSpPr>
          <p:cNvPr id="329" name="Google Shape;329;p2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28</a:t>
            </a:fld>
            <a:endParaRPr/>
          </a:p>
        </p:txBody>
      </p:sp>
      <p:sp>
        <p:nvSpPr>
          <p:cNvPr id="330" name="Google Shape;330;p28"/>
          <p:cNvSpPr txBox="1">
            <a:spLocks noGrp="1"/>
          </p:cNvSpPr>
          <p:nvPr>
            <p:ph type="body" idx="2"/>
          </p:nvPr>
        </p:nvSpPr>
        <p:spPr>
          <a:xfrm>
            <a:off x="668075" y="801857"/>
            <a:ext cx="3626400" cy="3995225"/>
          </a:xfrm>
          <a:prstGeom prst="rect">
            <a:avLst/>
          </a:prstGeom>
          <a:noFill/>
          <a:ln>
            <a:noFill/>
          </a:ln>
        </p:spPr>
        <p:txBody>
          <a:bodyPr spcFirstLastPara="1" wrap="square" lIns="91425" tIns="91425" rIns="91425" bIns="91425" anchor="ctr" anchorCtr="0">
            <a:noAutofit/>
          </a:bodyPr>
          <a:lstStyle/>
          <a:p>
            <a:pPr marL="457200" lvl="0" indent="-304800" algn="just" rtl="0">
              <a:lnSpc>
                <a:spcPct val="115000"/>
              </a:lnSpc>
              <a:spcBef>
                <a:spcPts val="0"/>
              </a:spcBef>
              <a:spcAft>
                <a:spcPts val="0"/>
              </a:spcAft>
              <a:buSzPts val="1200"/>
              <a:buFont typeface="+mj-lt"/>
              <a:buAutoNum type="romanUcPeriod"/>
            </a:pPr>
            <a:r>
              <a:rPr lang="es-ES" sz="1100" b="1" dirty="0"/>
              <a:t>TOWARZYSZE PODRÓŻY: </a:t>
            </a:r>
            <a:r>
              <a:rPr lang="pl-PL" sz="1100" i="1" dirty="0"/>
              <a:t>W Kościele i w społeczeństwie jesteśmy na tej samej drodze, ramię w ramię.</a:t>
            </a:r>
            <a:r>
              <a:rPr lang="es-ES" sz="1100" b="1" i="1" dirty="0"/>
              <a:t> </a:t>
            </a:r>
            <a:endParaRPr sz="1100" b="1" i="1" dirty="0"/>
          </a:p>
          <a:p>
            <a:pPr marL="514350" lvl="0" indent="-285750" algn="just" rtl="0">
              <a:lnSpc>
                <a:spcPct val="115000"/>
              </a:lnSpc>
              <a:spcBef>
                <a:spcPts val="0"/>
              </a:spcBef>
              <a:spcAft>
                <a:spcPts val="0"/>
              </a:spcAft>
              <a:buSzPts val="1200"/>
              <a:buFont typeface="+mj-lt"/>
              <a:buAutoNum type="romanUcPeriod"/>
            </a:pPr>
            <a:endParaRPr sz="600" dirty="0"/>
          </a:p>
          <a:p>
            <a:pPr marL="457200" lvl="0" indent="-304800" algn="just" rtl="0">
              <a:lnSpc>
                <a:spcPct val="115000"/>
              </a:lnSpc>
              <a:spcBef>
                <a:spcPts val="0"/>
              </a:spcBef>
              <a:spcAft>
                <a:spcPts val="0"/>
              </a:spcAft>
              <a:buSzPts val="1200"/>
              <a:buFont typeface="+mj-lt"/>
              <a:buAutoNum type="romanUcPeriod"/>
            </a:pPr>
            <a:r>
              <a:rPr lang="es-ES" sz="1100" b="1" dirty="0"/>
              <a:t>SŁUCHANIE: </a:t>
            </a:r>
            <a:r>
              <a:rPr lang="pl-PL" sz="1100" i="1" dirty="0"/>
              <a:t>Słuchanie jest pierwszym krokiem, ale wymaga otwartego umysłu i serca, bez uprzedzeń.</a:t>
            </a:r>
            <a:r>
              <a:rPr lang="es-ES" sz="1100" b="1" dirty="0"/>
              <a:t> </a:t>
            </a:r>
            <a:endParaRPr sz="1100" b="1" dirty="0"/>
          </a:p>
          <a:p>
            <a:pPr marL="514350" lvl="0" indent="-285750" algn="just" rtl="0">
              <a:lnSpc>
                <a:spcPct val="115000"/>
              </a:lnSpc>
              <a:spcBef>
                <a:spcPts val="0"/>
              </a:spcBef>
              <a:spcAft>
                <a:spcPts val="0"/>
              </a:spcAft>
              <a:buSzPts val="1200"/>
              <a:buFont typeface="+mj-lt"/>
              <a:buAutoNum type="romanUcPeriod"/>
            </a:pPr>
            <a:endParaRPr sz="600" dirty="0"/>
          </a:p>
          <a:p>
            <a:pPr marL="457200" lvl="0" indent="-304800" algn="just" rtl="0">
              <a:lnSpc>
                <a:spcPct val="115000"/>
              </a:lnSpc>
              <a:spcBef>
                <a:spcPts val="0"/>
              </a:spcBef>
              <a:spcAft>
                <a:spcPts val="0"/>
              </a:spcAft>
              <a:buSzPts val="1200"/>
              <a:buFont typeface="+mj-lt"/>
              <a:buAutoNum type="romanUcPeriod"/>
            </a:pPr>
            <a:r>
              <a:rPr lang="es-ES" sz="1100" b="1" dirty="0"/>
              <a:t>ZABIERANIE GŁOSU: </a:t>
            </a:r>
            <a:r>
              <a:rPr lang="pl-PL" sz="1100" i="1" dirty="0"/>
              <a:t>Wszyscy są zaproszeni do mówienia z odwagą i </a:t>
            </a:r>
            <a:r>
              <a:rPr lang="pl-PL" sz="1100" i="1" dirty="0" err="1" smtClean="0"/>
              <a:t>parezją</a:t>
            </a:r>
            <a:r>
              <a:rPr lang="pl-PL" sz="1100" i="1" dirty="0" smtClean="0"/>
              <a:t>, </a:t>
            </a:r>
            <a:r>
              <a:rPr lang="pl-PL" sz="1100" i="1" dirty="0"/>
              <a:t>to znaczy łącząc wolność, prawdę i miłość.</a:t>
            </a:r>
            <a:r>
              <a:rPr lang="es-ES" sz="1100" i="1" dirty="0"/>
              <a:t> </a:t>
            </a:r>
            <a:endParaRPr sz="1100" i="1" dirty="0"/>
          </a:p>
          <a:p>
            <a:pPr marL="514350" lvl="0" indent="-285750" algn="just" rtl="0">
              <a:lnSpc>
                <a:spcPct val="115000"/>
              </a:lnSpc>
              <a:spcBef>
                <a:spcPts val="0"/>
              </a:spcBef>
              <a:spcAft>
                <a:spcPts val="0"/>
              </a:spcAft>
              <a:buSzPts val="1200"/>
              <a:buFont typeface="+mj-lt"/>
              <a:buAutoNum type="romanUcPeriod"/>
            </a:pPr>
            <a:endParaRPr sz="600" dirty="0"/>
          </a:p>
          <a:p>
            <a:pPr marL="457200" lvl="0" indent="-304800" algn="just" rtl="0">
              <a:lnSpc>
                <a:spcPct val="115000"/>
              </a:lnSpc>
              <a:spcBef>
                <a:spcPts val="0"/>
              </a:spcBef>
              <a:spcAft>
                <a:spcPts val="0"/>
              </a:spcAft>
              <a:buSzPts val="1200"/>
              <a:buFont typeface="+mj-lt"/>
              <a:buAutoNum type="romanUcPeriod"/>
            </a:pPr>
            <a:r>
              <a:rPr lang="es-ES" sz="1100" b="1" dirty="0"/>
              <a:t>CELEBROWANIE: </a:t>
            </a:r>
            <a:r>
              <a:rPr lang="pl-PL" sz="1100" i="1" dirty="0"/>
              <a:t>„Podążanie razem” jest możliwe tylko wtedy, gdy opiera się na wspólnotowym słuchaniu Słowa i sprawowaniu Eucharystii</a:t>
            </a:r>
            <a:r>
              <a:rPr lang="es-ES" sz="1100" b="1" i="1" dirty="0"/>
              <a:t>. </a:t>
            </a:r>
            <a:endParaRPr sz="1100" b="1" i="1" dirty="0"/>
          </a:p>
          <a:p>
            <a:pPr marL="514350" lvl="0" indent="-285750" algn="just" rtl="0">
              <a:lnSpc>
                <a:spcPct val="115000"/>
              </a:lnSpc>
              <a:spcBef>
                <a:spcPts val="0"/>
              </a:spcBef>
              <a:spcAft>
                <a:spcPts val="0"/>
              </a:spcAft>
              <a:buSzPts val="1200"/>
              <a:buFont typeface="+mj-lt"/>
              <a:buAutoNum type="romanUcPeriod"/>
            </a:pPr>
            <a:endParaRPr sz="600" dirty="0"/>
          </a:p>
          <a:p>
            <a:pPr marL="457200" lvl="0" indent="-304800" algn="just" rtl="0">
              <a:lnSpc>
                <a:spcPct val="115000"/>
              </a:lnSpc>
              <a:spcBef>
                <a:spcPts val="0"/>
              </a:spcBef>
              <a:spcAft>
                <a:spcPts val="0"/>
              </a:spcAft>
              <a:buSzPts val="1200"/>
              <a:buFont typeface="+mj-lt"/>
              <a:buAutoNum type="romanUcPeriod"/>
            </a:pPr>
            <a:r>
              <a:rPr lang="es-ES" sz="1100" b="1" dirty="0"/>
              <a:t>WSPÓŁODPOWIEDZIALNI W </a:t>
            </a:r>
            <a:r>
              <a:rPr lang="es-ES" sz="1100" b="1" dirty="0" err="1" smtClean="0"/>
              <a:t>MISJI</a:t>
            </a:r>
            <a:r>
              <a:rPr lang="es-ES" sz="1100" b="1" dirty="0" smtClean="0"/>
              <a:t>:</a:t>
            </a:r>
            <a:endParaRPr lang="pl-PL" sz="1100" b="1" dirty="0" smtClean="0"/>
          </a:p>
          <a:p>
            <a:pPr marL="457200" lvl="0" indent="-304800" algn="just" rtl="0">
              <a:lnSpc>
                <a:spcPct val="115000"/>
              </a:lnSpc>
              <a:spcBef>
                <a:spcPts val="0"/>
              </a:spcBef>
              <a:spcAft>
                <a:spcPts val="0"/>
              </a:spcAft>
              <a:buSzPts val="1200"/>
              <a:buNone/>
            </a:pPr>
            <a:r>
              <a:rPr lang="pl-PL" sz="1100" i="1" dirty="0" smtClean="0"/>
              <a:t>        Synodalność </a:t>
            </a:r>
            <a:r>
              <a:rPr lang="pl-PL" sz="1100" i="1" dirty="0"/>
              <a:t>służy misji Kościoła, do udziału w której powołani są wszyscy jego </a:t>
            </a:r>
            <a:r>
              <a:rPr lang="pl-PL" sz="1100" i="1" dirty="0" smtClean="0"/>
              <a:t>członkowie.</a:t>
            </a:r>
            <a:r>
              <a:rPr lang="es-ES" sz="1100" i="1" dirty="0" smtClean="0"/>
              <a:t> </a:t>
            </a:r>
            <a:endParaRPr sz="1100" dirty="0"/>
          </a:p>
        </p:txBody>
      </p:sp>
      <p:sp>
        <p:nvSpPr>
          <p:cNvPr id="331" name="Google Shape;331;p28"/>
          <p:cNvSpPr txBox="1">
            <a:spLocks noGrp="1"/>
          </p:cNvSpPr>
          <p:nvPr>
            <p:ph type="body" idx="3"/>
          </p:nvPr>
        </p:nvSpPr>
        <p:spPr>
          <a:xfrm>
            <a:off x="4802202" y="105749"/>
            <a:ext cx="3593400" cy="4855723"/>
          </a:xfrm>
          <a:prstGeom prst="rect">
            <a:avLst/>
          </a:prstGeom>
          <a:noFill/>
          <a:ln>
            <a:noFill/>
          </a:ln>
        </p:spPr>
        <p:txBody>
          <a:bodyPr spcFirstLastPara="1" wrap="square" lIns="91425" tIns="91425" rIns="91425" bIns="91425" anchor="ctr" anchorCtr="0">
            <a:noAutofit/>
          </a:bodyPr>
          <a:lstStyle/>
          <a:p>
            <a:pPr marL="457200" lvl="0" indent="-304800" algn="just" rtl="0">
              <a:lnSpc>
                <a:spcPct val="115000"/>
              </a:lnSpc>
              <a:spcBef>
                <a:spcPts val="0"/>
              </a:spcBef>
              <a:spcAft>
                <a:spcPts val="0"/>
              </a:spcAft>
              <a:buSzPts val="1200"/>
              <a:buFont typeface="+mj-lt"/>
              <a:buAutoNum type="romanUcPeriod" startAt="6"/>
            </a:pPr>
            <a:r>
              <a:rPr lang="pl-PL" sz="1100" b="1" dirty="0"/>
              <a:t>PROWADZENIE DIALOGU W KOŚCIELE I SPOŁECZEŃSTWIE</a:t>
            </a:r>
            <a:r>
              <a:rPr lang="es-ES" sz="1100" dirty="0"/>
              <a:t>: </a:t>
            </a:r>
            <a:r>
              <a:rPr lang="pl-PL" sz="1100" i="1" dirty="0"/>
              <a:t>Dialog jest drogą wytrwałości, która obejmuje także milczenie i cierpienie, lecz jest zdolny do zbierania doświadczeń ludzi i narodów</a:t>
            </a:r>
            <a:r>
              <a:rPr lang="es-ES" sz="1100" i="1" dirty="0"/>
              <a:t>. </a:t>
            </a:r>
            <a:endParaRPr sz="1100" i="1" dirty="0"/>
          </a:p>
          <a:p>
            <a:pPr marL="514350" lvl="0" indent="-285750" algn="just" rtl="0">
              <a:lnSpc>
                <a:spcPct val="115000"/>
              </a:lnSpc>
              <a:spcBef>
                <a:spcPts val="0"/>
              </a:spcBef>
              <a:spcAft>
                <a:spcPts val="0"/>
              </a:spcAft>
              <a:buSzPts val="1200"/>
              <a:buFont typeface="+mj-lt"/>
              <a:buAutoNum type="romanUcPeriod" startAt="6"/>
            </a:pPr>
            <a:endParaRPr sz="600" dirty="0"/>
          </a:p>
          <a:p>
            <a:pPr marL="457200" lvl="0" indent="-304800" algn="just" rtl="0">
              <a:lnSpc>
                <a:spcPct val="115000"/>
              </a:lnSpc>
              <a:spcBef>
                <a:spcPts val="0"/>
              </a:spcBef>
              <a:spcAft>
                <a:spcPts val="0"/>
              </a:spcAft>
              <a:buSzPts val="1200"/>
              <a:buFont typeface="+mj-lt"/>
              <a:buAutoNum type="romanUcPeriod" startAt="6"/>
            </a:pPr>
            <a:r>
              <a:rPr lang="es-ES" sz="1100" b="1" dirty="0"/>
              <a:t>Z INNYMI WYZNANIAMI CHRZEŚCIJAŃSKIMI</a:t>
            </a:r>
            <a:r>
              <a:rPr lang="es-ES" sz="1100" dirty="0"/>
              <a:t>: </a:t>
            </a:r>
            <a:r>
              <a:rPr lang="pl-PL" sz="1100" i="1" dirty="0"/>
              <a:t>Dialog między chrześcijanami różnych wyznań, zjednoczonymi przez jeden chrzest, zajmuje szczególne miejsce w procesie synodalnym</a:t>
            </a:r>
            <a:r>
              <a:rPr lang="es-ES" sz="1100" i="1" dirty="0"/>
              <a:t>. </a:t>
            </a:r>
            <a:endParaRPr sz="1100" i="1" dirty="0"/>
          </a:p>
          <a:p>
            <a:pPr marL="514350" lvl="0" indent="-285750" algn="just" rtl="0">
              <a:lnSpc>
                <a:spcPct val="115000"/>
              </a:lnSpc>
              <a:spcBef>
                <a:spcPts val="0"/>
              </a:spcBef>
              <a:spcAft>
                <a:spcPts val="0"/>
              </a:spcAft>
              <a:buSzPts val="1200"/>
              <a:buFont typeface="+mj-lt"/>
              <a:buAutoNum type="romanUcPeriod" startAt="6"/>
            </a:pPr>
            <a:endParaRPr sz="600" dirty="0"/>
          </a:p>
          <a:p>
            <a:pPr marL="457200" lvl="0" indent="-304800" algn="just" rtl="0">
              <a:lnSpc>
                <a:spcPct val="115000"/>
              </a:lnSpc>
              <a:spcBef>
                <a:spcPts val="0"/>
              </a:spcBef>
              <a:spcAft>
                <a:spcPts val="0"/>
              </a:spcAft>
              <a:buSzPts val="1200"/>
              <a:buFont typeface="+mj-lt"/>
              <a:buAutoNum type="romanUcPeriod" startAt="6"/>
            </a:pPr>
            <a:r>
              <a:rPr lang="es-ES" sz="1100" b="1" dirty="0"/>
              <a:t>WŁADZA I UCZESTNICTWO</a:t>
            </a:r>
            <a:r>
              <a:rPr lang="es-ES" sz="1100" dirty="0"/>
              <a:t>: </a:t>
            </a:r>
            <a:r>
              <a:rPr lang="pl-PL" sz="1100" i="1" dirty="0"/>
              <a:t>Kościół synodalny jest Kościołem uczestniczącym i współodpowiedzialnym</a:t>
            </a:r>
            <a:r>
              <a:rPr lang="es-ES" sz="1100" i="1" dirty="0"/>
              <a:t>.</a:t>
            </a:r>
            <a:r>
              <a:rPr lang="es-ES" sz="1100" dirty="0"/>
              <a:t> </a:t>
            </a:r>
            <a:endParaRPr sz="1100" dirty="0"/>
          </a:p>
          <a:p>
            <a:pPr marL="514350" lvl="0" indent="-285750" algn="just" rtl="0">
              <a:lnSpc>
                <a:spcPct val="115000"/>
              </a:lnSpc>
              <a:spcBef>
                <a:spcPts val="0"/>
              </a:spcBef>
              <a:spcAft>
                <a:spcPts val="0"/>
              </a:spcAft>
              <a:buSzPts val="1200"/>
              <a:buFont typeface="+mj-lt"/>
              <a:buAutoNum type="romanUcPeriod" startAt="6"/>
            </a:pPr>
            <a:endParaRPr sz="600" dirty="0"/>
          </a:p>
          <a:p>
            <a:pPr marL="457200" lvl="0" indent="-304800" algn="just" rtl="0">
              <a:lnSpc>
                <a:spcPct val="115000"/>
              </a:lnSpc>
              <a:spcBef>
                <a:spcPts val="0"/>
              </a:spcBef>
              <a:spcAft>
                <a:spcPts val="0"/>
              </a:spcAft>
              <a:buSzPts val="1200"/>
              <a:buFont typeface="+mj-lt"/>
              <a:buAutoNum type="romanUcPeriod" startAt="6"/>
            </a:pPr>
            <a:r>
              <a:rPr lang="es-ES" sz="1100" b="1" dirty="0"/>
              <a:t>ROZEZNAWANIE I PODEJMOWANIE DECYZJI</a:t>
            </a:r>
            <a:r>
              <a:rPr lang="es-ES" sz="1100" dirty="0"/>
              <a:t>: </a:t>
            </a:r>
            <a:r>
              <a:rPr lang="pl-PL" sz="1100" i="1" dirty="0"/>
              <a:t>W stylu synodalnym decyzje podejmowane są na drodze rozeznania, na podstawie konsensusu wypływającego ze wspólnego posłuszeństwa Duchowi Świętemu</a:t>
            </a:r>
            <a:r>
              <a:rPr lang="es-ES" sz="1100" i="1" dirty="0"/>
              <a:t>. </a:t>
            </a:r>
            <a:endParaRPr sz="1100" i="1" dirty="0"/>
          </a:p>
          <a:p>
            <a:pPr marL="514350" lvl="0" indent="-285750" algn="just" rtl="0">
              <a:lnSpc>
                <a:spcPct val="115000"/>
              </a:lnSpc>
              <a:spcBef>
                <a:spcPts val="0"/>
              </a:spcBef>
              <a:spcAft>
                <a:spcPts val="0"/>
              </a:spcAft>
              <a:buSzPts val="1200"/>
              <a:buFont typeface="+mj-lt"/>
              <a:buAutoNum type="romanUcPeriod" startAt="6"/>
            </a:pPr>
            <a:endParaRPr sz="600" dirty="0"/>
          </a:p>
          <a:p>
            <a:pPr marL="457200" lvl="0" indent="-304800" algn="just" rtl="0">
              <a:lnSpc>
                <a:spcPct val="115000"/>
              </a:lnSpc>
              <a:spcBef>
                <a:spcPts val="0"/>
              </a:spcBef>
              <a:spcAft>
                <a:spcPts val="0"/>
              </a:spcAft>
              <a:buSzPts val="1200"/>
              <a:buFont typeface="+mj-lt"/>
              <a:buAutoNum type="romanUcPeriod" startAt="6"/>
            </a:pPr>
            <a:r>
              <a:rPr lang="es-ES" sz="1100" b="1" dirty="0"/>
              <a:t>FORMOWANIE SIĘ DO SYNODALNOŚCI</a:t>
            </a:r>
            <a:r>
              <a:rPr lang="es-ES" sz="1100" dirty="0"/>
              <a:t>: </a:t>
            </a:r>
            <a:r>
              <a:rPr lang="pl-PL" sz="1100" i="1" dirty="0"/>
              <a:t>Duchowość podążania razem jest powołaniem do stawania się zasadą wychowawczą dla formacji osoby ludzkiej i chrześcijanina, rodzin i wspólnot</a:t>
            </a:r>
            <a:r>
              <a:rPr lang="es-ES" sz="1100" i="1" dirty="0"/>
              <a:t>.</a:t>
            </a:r>
            <a:r>
              <a:rPr lang="es-ES" sz="1100" dirty="0"/>
              <a:t> </a:t>
            </a:r>
            <a:endParaRPr sz="11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dirty="0">
                <a:latin typeface="Avenir"/>
                <a:ea typeface="Avenir"/>
                <a:cs typeface="Avenir"/>
                <a:sym typeface="Avenir"/>
              </a:rPr>
              <a:t>Pokrzepiające Organy Kolegialne</a:t>
            </a:r>
            <a:endParaRPr dirty="0">
              <a:latin typeface="Avenir"/>
              <a:ea typeface="Avenir"/>
              <a:cs typeface="Avenir"/>
              <a:sym typeface="Avenir"/>
            </a:endParaRPr>
          </a:p>
        </p:txBody>
      </p:sp>
      <p:sp>
        <p:nvSpPr>
          <p:cNvPr id="338" name="Google Shape;33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04800" algn="just" rtl="0">
              <a:lnSpc>
                <a:spcPct val="115000"/>
              </a:lnSpc>
              <a:spcBef>
                <a:spcPts val="0"/>
              </a:spcBef>
              <a:spcAft>
                <a:spcPts val="0"/>
              </a:spcAft>
              <a:buSzPts val="1200"/>
              <a:buChar char="●"/>
            </a:pPr>
            <a:r>
              <a:rPr lang="es-ES" sz="1400" i="1" dirty="0">
                <a:latin typeface="Avenir"/>
                <a:ea typeface="Avenir"/>
                <a:cs typeface="Avenir"/>
                <a:sym typeface="Avenir"/>
              </a:rPr>
              <a:t>Episcopalis Communio</a:t>
            </a:r>
            <a:r>
              <a:rPr lang="es-ES" sz="1400" dirty="0">
                <a:latin typeface="Avenir"/>
                <a:ea typeface="Avenir"/>
                <a:cs typeface="Avenir"/>
                <a:sym typeface="Avenir"/>
              </a:rPr>
              <a:t>, 7. “</a:t>
            </a:r>
            <a:r>
              <a:rPr lang="pl-PL" sz="1400" dirty="0">
                <a:latin typeface="Avenir"/>
                <a:ea typeface="Avenir"/>
                <a:cs typeface="Avenir"/>
                <a:sym typeface="Avenir"/>
              </a:rPr>
              <a:t>W Kościele bowiem celem każdego organu kolegialnego, doradczego czy z głosem decydującym, jest zawsze poszukiwanie prawdy lub działanie dla dobra Kościoła. Natomiast odnośnie do weryfikacji samej wiary, </a:t>
            </a:r>
            <a:r>
              <a:rPr lang="pl-PL" sz="1400" i="1" dirty="0" err="1">
                <a:latin typeface="Avenir"/>
                <a:ea typeface="Avenir"/>
                <a:cs typeface="Avenir"/>
                <a:sym typeface="Avenir"/>
              </a:rPr>
              <a:t>Consensus</a:t>
            </a:r>
            <a:r>
              <a:rPr lang="pl-PL" sz="1400" i="1" dirty="0">
                <a:latin typeface="Avenir"/>
                <a:ea typeface="Avenir"/>
                <a:cs typeface="Avenir"/>
                <a:sym typeface="Avenir"/>
              </a:rPr>
              <a:t> </a:t>
            </a:r>
            <a:r>
              <a:rPr lang="pl-PL" sz="1400" i="1" dirty="0" err="1">
                <a:latin typeface="Avenir"/>
                <a:ea typeface="Avenir"/>
                <a:cs typeface="Avenir"/>
                <a:sym typeface="Avenir"/>
              </a:rPr>
              <a:t>Ecclesiae</a:t>
            </a:r>
            <a:r>
              <a:rPr lang="pl-PL" sz="1400" i="1" dirty="0">
                <a:latin typeface="Avenir"/>
                <a:ea typeface="Avenir"/>
                <a:cs typeface="Avenir"/>
                <a:sym typeface="Avenir"/>
              </a:rPr>
              <a:t> </a:t>
            </a:r>
            <a:r>
              <a:rPr lang="pl-PL" sz="1400" dirty="0">
                <a:latin typeface="Avenir"/>
                <a:ea typeface="Avenir"/>
                <a:cs typeface="Avenir"/>
                <a:sym typeface="Avenir"/>
              </a:rPr>
              <a:t>nie jest wynikiem liczenia głosów, lecz owocem działania Ducha Świętego, będącego duszą jedynego Kościoła Chrystusowego.</a:t>
            </a:r>
            <a:r>
              <a:rPr lang="es-ES" sz="1400" dirty="0">
                <a:latin typeface="Avenir"/>
                <a:ea typeface="Avenir"/>
                <a:cs typeface="Avenir"/>
                <a:sym typeface="Avenir"/>
              </a:rPr>
              <a:t>”</a:t>
            </a:r>
            <a:endParaRPr sz="1400" dirty="0"/>
          </a:p>
          <a:p>
            <a:pPr marL="152400" lvl="0" indent="0" algn="l" rtl="0">
              <a:lnSpc>
                <a:spcPct val="115000"/>
              </a:lnSpc>
              <a:spcBef>
                <a:spcPts val="0"/>
              </a:spcBef>
              <a:spcAft>
                <a:spcPts val="0"/>
              </a:spcAft>
              <a:buSzPts val="1200"/>
              <a:buNone/>
            </a:pPr>
            <a:endParaRPr dirty="0"/>
          </a:p>
          <a:p>
            <a:pPr marL="152400" lvl="0" indent="0" algn="l" rtl="0">
              <a:lnSpc>
                <a:spcPct val="115000"/>
              </a:lnSpc>
              <a:spcBef>
                <a:spcPts val="0"/>
              </a:spcBef>
              <a:spcAft>
                <a:spcPts val="0"/>
              </a:spcAft>
              <a:buSzPts val="1200"/>
              <a:buNone/>
            </a:pPr>
            <a:r>
              <a:rPr lang="pl-PL" sz="2400" b="1" dirty="0">
                <a:latin typeface="Avenir"/>
                <a:ea typeface="Avenir"/>
                <a:cs typeface="Avenir"/>
                <a:sym typeface="Avenir"/>
              </a:rPr>
              <a:t>Nadanie Nowego Życia Instytucjom Synodalnym</a:t>
            </a:r>
            <a:endParaRPr dirty="0"/>
          </a:p>
          <a:p>
            <a:pPr marL="457200" lvl="0" indent="-228600" algn="l" rtl="0">
              <a:lnSpc>
                <a:spcPct val="115000"/>
              </a:lnSpc>
              <a:spcBef>
                <a:spcPts val="0"/>
              </a:spcBef>
              <a:spcAft>
                <a:spcPts val="0"/>
              </a:spcAft>
              <a:buSzPts val="1200"/>
              <a:buNone/>
            </a:pPr>
            <a:endParaRPr dirty="0"/>
          </a:p>
          <a:p>
            <a:pPr marL="457200" lvl="0" indent="-304800" algn="l" rtl="0">
              <a:lnSpc>
                <a:spcPct val="115000"/>
              </a:lnSpc>
              <a:spcBef>
                <a:spcPts val="0"/>
              </a:spcBef>
              <a:spcAft>
                <a:spcPts val="0"/>
              </a:spcAft>
              <a:buSzPts val="1200"/>
              <a:buChar char="●"/>
            </a:pPr>
            <a:r>
              <a:rPr lang="pl-PL" sz="1400" i="1" dirty="0">
                <a:latin typeface="Avenir"/>
                <a:ea typeface="Avenir"/>
                <a:cs typeface="Avenir"/>
                <a:sym typeface="Avenir"/>
              </a:rPr>
              <a:t>Synod Biskupów i Synody Diecezjalne </a:t>
            </a:r>
          </a:p>
          <a:p>
            <a:pPr marL="457200" lvl="0" indent="-304800" algn="l" rtl="0">
              <a:lnSpc>
                <a:spcPct val="115000"/>
              </a:lnSpc>
              <a:spcBef>
                <a:spcPts val="0"/>
              </a:spcBef>
              <a:spcAft>
                <a:spcPts val="0"/>
              </a:spcAft>
              <a:buSzPts val="1200"/>
              <a:buChar char="●"/>
            </a:pPr>
            <a:r>
              <a:rPr lang="pl-PL" sz="1400" i="1" dirty="0">
                <a:latin typeface="Avenir"/>
                <a:ea typeface="Avenir"/>
                <a:cs typeface="Avenir"/>
                <a:sym typeface="Avenir"/>
              </a:rPr>
              <a:t>Rady Duszpasterskie na poziomie diecezjalnym i parafialnym, oraz Rada Kapłańska </a:t>
            </a:r>
          </a:p>
          <a:p>
            <a:pPr marL="457200" lvl="0" indent="-304800" algn="l" rtl="0">
              <a:lnSpc>
                <a:spcPct val="115000"/>
              </a:lnSpc>
              <a:spcBef>
                <a:spcPts val="0"/>
              </a:spcBef>
              <a:spcAft>
                <a:spcPts val="0"/>
              </a:spcAft>
              <a:buSzPts val="1200"/>
              <a:buChar char="●"/>
            </a:pPr>
            <a:r>
              <a:rPr lang="pl-PL" sz="1400" i="1" dirty="0">
                <a:latin typeface="Avenir"/>
                <a:ea typeface="Avenir"/>
                <a:cs typeface="Avenir"/>
                <a:sym typeface="Avenir"/>
              </a:rPr>
              <a:t>Kapituła Lokalna, Wojewódzka lub Generalna dla Wspólnot Religijnych </a:t>
            </a:r>
          </a:p>
          <a:p>
            <a:pPr marL="457200" lvl="0" indent="-304800" algn="l" rtl="0">
              <a:lnSpc>
                <a:spcPct val="115000"/>
              </a:lnSpc>
              <a:spcBef>
                <a:spcPts val="0"/>
              </a:spcBef>
              <a:spcAft>
                <a:spcPts val="0"/>
              </a:spcAft>
              <a:buSzPts val="1200"/>
              <a:buChar char="●"/>
            </a:pPr>
            <a:r>
              <a:rPr lang="pl-PL" sz="1400" i="1" dirty="0">
                <a:latin typeface="Avenir"/>
                <a:ea typeface="Avenir"/>
                <a:cs typeface="Avenir"/>
                <a:sym typeface="Avenir"/>
              </a:rPr>
              <a:t>Zgromadzenia Ogólne i Rady Ruchów Kościelnych</a:t>
            </a:r>
          </a:p>
          <a:p>
            <a:pPr marL="457200" lvl="0" indent="-304800" algn="l" rtl="0">
              <a:lnSpc>
                <a:spcPct val="115000"/>
              </a:lnSpc>
              <a:spcBef>
                <a:spcPts val="0"/>
              </a:spcBef>
              <a:spcAft>
                <a:spcPts val="0"/>
              </a:spcAft>
              <a:buSzPts val="1200"/>
              <a:buChar char="●"/>
            </a:pPr>
            <a:endParaRPr lang="en-GB"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4745421" y="672245"/>
            <a:ext cx="4398579" cy="375907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ES" sz="2400" b="1" dirty="0">
                <a:latin typeface="Avenir"/>
                <a:ea typeface="Avenir"/>
                <a:cs typeface="Avenir"/>
                <a:sym typeface="Avenir"/>
              </a:rPr>
              <a:t>“</a:t>
            </a:r>
            <a:r>
              <a:rPr lang="pl-PL" sz="1800" b="1" spc="2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Właśnie droga synodalności jest drogą, której Bóg oczekuje od Kościoła trzeciego tysiąclecia, w dynamice  rozeznawania i wspólnego słuchania głosu Ducha Świętego</a:t>
            </a:r>
            <a:r>
              <a:rPr lang="es-ES" sz="2400" b="1" dirty="0">
                <a:latin typeface="Avenir"/>
                <a:ea typeface="Avenir"/>
                <a:cs typeface="Avenir"/>
                <a:sym typeface="Avenir"/>
              </a:rPr>
              <a:t>.” </a:t>
            </a:r>
            <a:endParaRPr dirty="0"/>
          </a:p>
          <a:p>
            <a:pPr marL="152400" lvl="0" indent="0" algn="r" rtl="0">
              <a:lnSpc>
                <a:spcPct val="115000"/>
              </a:lnSpc>
              <a:spcBef>
                <a:spcPts val="0"/>
              </a:spcBef>
              <a:spcAft>
                <a:spcPts val="0"/>
              </a:spcAft>
              <a:buSzPts val="1200"/>
              <a:buNone/>
            </a:pPr>
            <a:r>
              <a:rPr lang="pl-PL" sz="1800" dirty="0" smtClean="0">
                <a:latin typeface="Avenir"/>
                <a:ea typeface="Avenir"/>
                <a:cs typeface="Avenir"/>
                <a:sym typeface="Avenir"/>
              </a:rPr>
              <a:t>Papież Franciszek</a:t>
            </a:r>
            <a:endParaRPr dirty="0"/>
          </a:p>
        </p:txBody>
      </p:sp>
      <p:sp>
        <p:nvSpPr>
          <p:cNvPr id="135" name="Google Shape;135;p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a:t>
            </a:fld>
            <a:endParaRPr/>
          </a:p>
        </p:txBody>
      </p:sp>
      <p:pic>
        <p:nvPicPr>
          <p:cNvPr id="136" name="Google Shape;136;p3" descr="Bishops, young people walk to St. Peter's on pilgrimage of faith | Angelus  News"/>
          <p:cNvPicPr preferRelativeResize="0"/>
          <p:nvPr/>
        </p:nvPicPr>
        <p:blipFill rotWithShape="1">
          <a:blip r:embed="rId3">
            <a:alphaModFix/>
          </a:blip>
          <a:srcRect l="-25876" r="-25891"/>
          <a:stretch/>
        </p:blipFill>
        <p:spPr>
          <a:xfrm>
            <a:off x="-1524481" y="0"/>
            <a:ext cx="7438911"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txBox="1">
            <a:spLocks noGrp="1"/>
          </p:cNvSpPr>
          <p:nvPr>
            <p:ph type="title"/>
          </p:nvPr>
        </p:nvSpPr>
        <p:spPr>
          <a:xfrm>
            <a:off x="265500" y="217502"/>
            <a:ext cx="4045200" cy="3995771"/>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pl-PL" dirty="0">
                <a:solidFill>
                  <a:schemeClr val="dk1"/>
                </a:solidFill>
                <a:latin typeface="Avenir"/>
                <a:ea typeface="Avenir"/>
                <a:cs typeface="Avenir"/>
                <a:sym typeface="Avenir"/>
              </a:rPr>
              <a:t>Kluczowy cel Vademecum:</a:t>
            </a:r>
            <a:br>
              <a:rPr lang="pl-PL" dirty="0">
                <a:solidFill>
                  <a:schemeClr val="dk1"/>
                </a:solidFill>
                <a:latin typeface="Avenir"/>
                <a:ea typeface="Avenir"/>
                <a:cs typeface="Avenir"/>
                <a:sym typeface="Avenir"/>
              </a:rPr>
            </a:br>
            <a:r>
              <a:rPr lang="pl-PL" b="0" dirty="0">
                <a:solidFill>
                  <a:schemeClr val="dk1"/>
                </a:solidFill>
                <a:latin typeface="Avenir"/>
                <a:ea typeface="Avenir"/>
                <a:cs typeface="Avenir"/>
                <a:sym typeface="Avenir"/>
              </a:rPr>
              <a:t>promowanie dostosowania </a:t>
            </a:r>
            <a:br>
              <a:rPr lang="pl-PL" b="0" dirty="0">
                <a:solidFill>
                  <a:schemeClr val="dk1"/>
                </a:solidFill>
                <a:latin typeface="Avenir"/>
                <a:ea typeface="Avenir"/>
                <a:cs typeface="Avenir"/>
                <a:sym typeface="Avenir"/>
              </a:rPr>
            </a:br>
            <a:r>
              <a:rPr lang="pl-PL" b="0" dirty="0">
                <a:solidFill>
                  <a:schemeClr val="dk1"/>
                </a:solidFill>
                <a:latin typeface="Avenir"/>
                <a:ea typeface="Avenir"/>
                <a:cs typeface="Avenir"/>
                <a:sym typeface="Avenir"/>
              </a:rPr>
              <a:t>do kontekstu lokalnego</a:t>
            </a:r>
            <a:r>
              <a:rPr lang="pl-PL" dirty="0">
                <a:solidFill>
                  <a:schemeClr val="dk1"/>
                </a:solidFill>
                <a:latin typeface="Avenir"/>
                <a:ea typeface="Avenir"/>
                <a:cs typeface="Avenir"/>
                <a:sym typeface="Avenir"/>
              </a:rPr>
              <a:t/>
            </a:r>
            <a:br>
              <a:rPr lang="pl-PL" dirty="0">
                <a:solidFill>
                  <a:schemeClr val="dk1"/>
                </a:solidFill>
                <a:latin typeface="Avenir"/>
                <a:ea typeface="Avenir"/>
                <a:cs typeface="Avenir"/>
                <a:sym typeface="Avenir"/>
              </a:rPr>
            </a:br>
            <a:endParaRPr lang="en-GB" b="0" dirty="0">
              <a:latin typeface="Avenir"/>
              <a:ea typeface="Avenir"/>
              <a:cs typeface="Avenir"/>
              <a:sym typeface="Avenir"/>
            </a:endParaRPr>
          </a:p>
        </p:txBody>
      </p:sp>
      <p:sp>
        <p:nvSpPr>
          <p:cNvPr id="344" name="Google Shape;344;p3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30</a:t>
            </a:fld>
            <a:endParaRPr/>
          </a:p>
        </p:txBody>
      </p:sp>
      <p:cxnSp>
        <p:nvCxnSpPr>
          <p:cNvPr id="345" name="Google Shape;345;p30"/>
          <p:cNvCxnSpPr/>
          <p:nvPr/>
        </p:nvCxnSpPr>
        <p:spPr>
          <a:xfrm>
            <a:off x="6001558" y="4857477"/>
            <a:ext cx="1637400" cy="0"/>
          </a:xfrm>
          <a:prstGeom prst="straightConnector1">
            <a:avLst/>
          </a:prstGeom>
          <a:noFill/>
          <a:ln w="28575" cap="flat" cmpd="sng">
            <a:solidFill>
              <a:srgbClr val="DE8F32"/>
            </a:solidFill>
            <a:prstDash val="dot"/>
            <a:round/>
            <a:headEnd type="none" w="sm" len="sm"/>
            <a:tailEnd type="none" w="sm" len="sm"/>
          </a:ln>
        </p:spPr>
      </p:cxnSp>
      <p:sp>
        <p:nvSpPr>
          <p:cNvPr id="346" name="Google Shape;346;p30"/>
          <p:cNvSpPr/>
          <p:nvPr/>
        </p:nvSpPr>
        <p:spPr>
          <a:xfrm>
            <a:off x="4633000" y="85463"/>
            <a:ext cx="4421340" cy="4708941"/>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None/>
            </a:pPr>
            <a:r>
              <a:rPr lang="pl-PL" sz="1500" b="0" i="1" u="none" strike="noStrike" cap="none" dirty="0" smtClean="0">
                <a:solidFill>
                  <a:srgbClr val="000000"/>
                </a:solidFill>
                <a:latin typeface="Avenir"/>
                <a:ea typeface="Avenir"/>
                <a:cs typeface="Avenir"/>
                <a:sym typeface="Avenir"/>
              </a:rPr>
              <a:t>Vademecum</a:t>
            </a:r>
            <a:r>
              <a:rPr lang="pl-PL" sz="1500" b="0" i="0" u="none" strike="noStrike" cap="none" dirty="0" smtClean="0">
                <a:solidFill>
                  <a:srgbClr val="000000"/>
                </a:solidFill>
                <a:latin typeface="Avenir"/>
                <a:ea typeface="Avenir"/>
                <a:cs typeface="Avenir"/>
                <a:sym typeface="Avenir"/>
              </a:rPr>
              <a:t> </a:t>
            </a:r>
            <a:r>
              <a:rPr lang="pl-PL" sz="1500" b="0" i="0" u="none" strike="noStrike" cap="none" dirty="0">
                <a:solidFill>
                  <a:srgbClr val="000000"/>
                </a:solidFill>
                <a:latin typeface="Avenir"/>
                <a:ea typeface="Avenir"/>
                <a:cs typeface="Avenir"/>
                <a:sym typeface="Avenir"/>
              </a:rPr>
              <a:t>jest przewodnikiem, który ma wspierać wysiłki każdego Kościoła lokalnego, a nie zbiorem zasad. Zachęcamy osoby, które są odpowiedzialne za organizację procesu słuchania i dialogu na poziomie lokalnym, do wrażliwości na własną kulturę i kontekst, zasoby i ograniczenia, a także do rozeznawania, pod kierunkiem swojego biskupa diecezjalnego, w jaki sposób realizować diecezjalny etap synodalny. Zachęcamy do czerpania przydatnych pomysłów z tego przewodnika, ale także do potraktowania własnych lokalnych uwarunkowań jako punktu wyjścia. Można znajdować nowe i twórcze drogi współpracy między parafiami i diecezjami, wdrażając proces synodalny. Nie musi on być postrzegany jako przytłaczający ciężar, który konkuruje z </a:t>
            </a:r>
            <a:r>
              <a:rPr lang="pl-PL" sz="1500" b="0" i="0" u="none" strike="noStrike" cap="none" dirty="0" smtClean="0">
                <a:solidFill>
                  <a:srgbClr val="000000"/>
                </a:solidFill>
                <a:latin typeface="Avenir"/>
                <a:ea typeface="Avenir"/>
                <a:cs typeface="Avenir"/>
                <a:sym typeface="Avenir"/>
              </a:rPr>
              <a:t>lokalnym duszpasterstwem. Jest to raczej okazja do wspierania synodalnego i pastoralnego nawrócenia każdego </a:t>
            </a:r>
            <a:r>
              <a:rPr lang="pl-PL" sz="1500" b="0" i="0" u="none" strike="noStrike" cap="none" dirty="0">
                <a:solidFill>
                  <a:srgbClr val="000000"/>
                </a:solidFill>
                <a:latin typeface="Avenir"/>
                <a:ea typeface="Avenir"/>
                <a:cs typeface="Avenir"/>
                <a:sym typeface="Avenir"/>
              </a:rPr>
              <a:t>Kościoła lokalnego, aby był bardziej owocny w swojej </a:t>
            </a:r>
            <a:r>
              <a:rPr lang="pl-PL" sz="1500" b="0" i="0" u="none" strike="noStrike" cap="none" dirty="0" smtClean="0">
                <a:solidFill>
                  <a:srgbClr val="000000"/>
                </a:solidFill>
                <a:latin typeface="Avenir"/>
                <a:ea typeface="Avenir"/>
                <a:cs typeface="Avenir"/>
                <a:sym typeface="Avenir"/>
              </a:rPr>
              <a:t>misji.</a:t>
            </a:r>
            <a:r>
              <a:rPr lang="es-ES" sz="1500" b="0" i="0" u="none" strike="noStrike" cap="none" dirty="0" smtClean="0">
                <a:solidFill>
                  <a:srgbClr val="000000"/>
                </a:solidFill>
                <a:latin typeface="Avenir"/>
                <a:ea typeface="Avenir"/>
                <a:cs typeface="Avenir"/>
                <a:sym typeface="Avenir"/>
              </a:rPr>
              <a:t> </a:t>
            </a:r>
            <a:endParaRPr sz="1500" b="0" i="0" u="none" strike="noStrike" cap="none" dirty="0">
              <a:solidFill>
                <a:srgbClr val="000000"/>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1"/>
          <p:cNvPicPr preferRelativeResize="0"/>
          <p:nvPr/>
        </p:nvPicPr>
        <p:blipFill rotWithShape="1">
          <a:blip r:embed="rId3">
            <a:alphaModFix/>
          </a:blip>
          <a:srcRect t="14643" b="10377"/>
          <a:stretch/>
        </p:blipFill>
        <p:spPr>
          <a:xfrm>
            <a:off x="4572000" y="-1"/>
            <a:ext cx="4571999" cy="5143501"/>
          </a:xfrm>
          <a:prstGeom prst="rect">
            <a:avLst/>
          </a:prstGeom>
          <a:noFill/>
          <a:ln>
            <a:noFill/>
          </a:ln>
        </p:spPr>
      </p:pic>
      <p:sp>
        <p:nvSpPr>
          <p:cNvPr id="352" name="Google Shape;352;p3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31</a:t>
            </a:fld>
            <a:endParaRPr/>
          </a:p>
        </p:txBody>
      </p:sp>
      <p:cxnSp>
        <p:nvCxnSpPr>
          <p:cNvPr id="353" name="Google Shape;353;p31"/>
          <p:cNvCxnSpPr/>
          <p:nvPr/>
        </p:nvCxnSpPr>
        <p:spPr>
          <a:xfrm>
            <a:off x="1642996" y="4575914"/>
            <a:ext cx="2186400" cy="0"/>
          </a:xfrm>
          <a:prstGeom prst="straightConnector1">
            <a:avLst/>
          </a:prstGeom>
          <a:noFill/>
          <a:ln w="28575" cap="flat" cmpd="sng">
            <a:solidFill>
              <a:srgbClr val="DE8F32"/>
            </a:solidFill>
            <a:prstDash val="dot"/>
            <a:round/>
            <a:headEnd type="none" w="sm" len="sm"/>
            <a:tailEnd type="none" w="sm" len="sm"/>
          </a:ln>
        </p:spPr>
      </p:cxnSp>
      <p:sp>
        <p:nvSpPr>
          <p:cNvPr id="354" name="Google Shape;354;p31"/>
          <p:cNvSpPr txBox="1">
            <a:spLocks noGrp="1"/>
          </p:cNvSpPr>
          <p:nvPr>
            <p:ph type="body" idx="2"/>
          </p:nvPr>
        </p:nvSpPr>
        <p:spPr>
          <a:xfrm>
            <a:off x="236260" y="136549"/>
            <a:ext cx="4223147" cy="4276562"/>
          </a:xfrm>
          <a:prstGeom prst="rect">
            <a:avLst/>
          </a:prstGeom>
          <a:noFill/>
          <a:ln>
            <a:noFill/>
          </a:ln>
        </p:spPr>
        <p:txBody>
          <a:bodyPr spcFirstLastPara="1" wrap="square" lIns="91425" tIns="91425" rIns="91425" bIns="91425" anchor="t" anchorCtr="0">
            <a:normAutofit fontScale="92500"/>
          </a:bodyPr>
          <a:lstStyle/>
          <a:p>
            <a:pPr marL="82550" lvl="0" indent="0" algn="ctr" rtl="0">
              <a:lnSpc>
                <a:spcPct val="115000"/>
              </a:lnSpc>
              <a:spcBef>
                <a:spcPts val="1200"/>
              </a:spcBef>
              <a:spcAft>
                <a:spcPts val="0"/>
              </a:spcAft>
              <a:buSzPts val="1200"/>
              <a:buNone/>
            </a:pPr>
            <a:r>
              <a:rPr lang="pl-PL" sz="1800" b="1" spc="-7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PROMOWANIE POWSZECHNEGO UCZESTNICTWA W PROCESIE SYNODALNYM</a:t>
            </a:r>
            <a:endParaRPr dirty="0"/>
          </a:p>
          <a:p>
            <a:pPr marL="82550" lvl="0" indent="0" algn="just" rtl="0">
              <a:lnSpc>
                <a:spcPct val="115000"/>
              </a:lnSpc>
              <a:spcBef>
                <a:spcPts val="1200"/>
              </a:spcBef>
              <a:spcAft>
                <a:spcPts val="0"/>
              </a:spcAft>
              <a:buSzPts val="1200"/>
              <a:buNone/>
            </a:pPr>
            <a:r>
              <a:rPr lang="pl-PL" sz="1300" dirty="0">
                <a:latin typeface="Avenir"/>
                <a:ea typeface="Avenir"/>
                <a:cs typeface="Avenir"/>
                <a:sym typeface="Avenir"/>
              </a:rPr>
              <a:t>Celem jest zapewnienie uczestnictwa jak największej liczby osób, aby możliwe było wsłuchanie się w </a:t>
            </a:r>
            <a:r>
              <a:rPr lang="pl-PL" sz="1300" i="1" dirty="0">
                <a:latin typeface="Avenir"/>
                <a:ea typeface="Avenir"/>
                <a:cs typeface="Avenir"/>
                <a:sym typeface="Avenir"/>
              </a:rPr>
              <a:t>żywy głos całego Ludu Bożego</a:t>
            </a:r>
            <a:r>
              <a:rPr lang="pl-PL" sz="1300" dirty="0">
                <a:latin typeface="Avenir"/>
                <a:ea typeface="Avenir"/>
                <a:cs typeface="Avenir"/>
                <a:sym typeface="Avenir"/>
              </a:rPr>
              <a:t>.</a:t>
            </a:r>
            <a:r>
              <a:rPr lang="es-ES" sz="1300" dirty="0">
                <a:latin typeface="Avenir"/>
                <a:ea typeface="Avenir"/>
                <a:cs typeface="Avenir"/>
                <a:sym typeface="Avenir"/>
              </a:rPr>
              <a:t> </a:t>
            </a:r>
            <a:endParaRPr dirty="0"/>
          </a:p>
          <a:p>
            <a:pPr marL="254000" lvl="0" indent="-171450" algn="just" rtl="0">
              <a:lnSpc>
                <a:spcPct val="115000"/>
              </a:lnSpc>
              <a:spcBef>
                <a:spcPts val="1200"/>
              </a:spcBef>
              <a:spcAft>
                <a:spcPts val="0"/>
              </a:spcAft>
              <a:buSzPts val="1200"/>
              <a:buChar char="●"/>
            </a:pPr>
            <a:r>
              <a:rPr lang="pl-PL" sz="1300" dirty="0">
                <a:solidFill>
                  <a:schemeClr val="dk1"/>
                </a:solidFill>
                <a:latin typeface="Avenir"/>
                <a:ea typeface="Avenir"/>
                <a:cs typeface="Avenir"/>
                <a:sym typeface="Avenir"/>
              </a:rPr>
              <a:t>Nie będzie to możliwe, jeśli nie podejmiemy szczególnych wysiłków, </a:t>
            </a:r>
            <a:r>
              <a:rPr lang="pl-PL" sz="1300" b="1" dirty="0">
                <a:solidFill>
                  <a:schemeClr val="dk1"/>
                </a:solidFill>
                <a:latin typeface="Avenir"/>
                <a:ea typeface="Avenir"/>
                <a:cs typeface="Avenir"/>
                <a:sym typeface="Avenir"/>
              </a:rPr>
              <a:t>aby aktywnie dotrzeć do ludzi, w ich środowisku</a:t>
            </a:r>
            <a:r>
              <a:rPr lang="pl-PL" sz="1300" dirty="0">
                <a:solidFill>
                  <a:schemeClr val="dk1"/>
                </a:solidFill>
                <a:latin typeface="Avenir"/>
                <a:ea typeface="Avenir"/>
                <a:cs typeface="Avenir"/>
                <a:sym typeface="Avenir"/>
              </a:rPr>
              <a:t>, zwłaszcza do osób wykluczonych lub niezaangażowanych w życie Kościoła</a:t>
            </a:r>
            <a:r>
              <a:rPr lang="pl-PL" sz="1300" dirty="0">
                <a:latin typeface="Avenir"/>
                <a:ea typeface="Avenir"/>
                <a:cs typeface="Avenir"/>
                <a:sym typeface="Avenir"/>
              </a:rPr>
              <a:t>.</a:t>
            </a:r>
            <a:endParaRPr dirty="0"/>
          </a:p>
          <a:p>
            <a:pPr marL="254000" lvl="0" indent="-171450" algn="just" rtl="0">
              <a:lnSpc>
                <a:spcPct val="115000"/>
              </a:lnSpc>
              <a:spcBef>
                <a:spcPts val="1200"/>
              </a:spcBef>
              <a:spcAft>
                <a:spcPts val="0"/>
              </a:spcAft>
              <a:buSzPts val="1200"/>
              <a:buChar char="●"/>
            </a:pPr>
            <a:r>
              <a:rPr lang="pl-PL" sz="1300" dirty="0">
                <a:solidFill>
                  <a:schemeClr val="dk1"/>
                </a:solidFill>
                <a:latin typeface="Avenir"/>
                <a:ea typeface="Avenir"/>
                <a:cs typeface="Avenir"/>
                <a:sym typeface="Avenir"/>
              </a:rPr>
              <a:t>Należy wyraźnie </a:t>
            </a:r>
            <a:r>
              <a:rPr lang="pl-PL" sz="1300" b="1" dirty="0">
                <a:solidFill>
                  <a:schemeClr val="dk1"/>
                </a:solidFill>
                <a:latin typeface="Avenir"/>
                <a:ea typeface="Avenir"/>
                <a:cs typeface="Avenir"/>
                <a:sym typeface="Avenir"/>
              </a:rPr>
              <a:t>skupić się na uczestnictwie osób ubogich, marginalizowanych, bezbronnych i wykluczonych</a:t>
            </a:r>
            <a:r>
              <a:rPr lang="pl-PL" sz="1300" dirty="0">
                <a:solidFill>
                  <a:schemeClr val="dk1"/>
                </a:solidFill>
                <a:latin typeface="Avenir"/>
                <a:ea typeface="Avenir"/>
                <a:cs typeface="Avenir"/>
                <a:sym typeface="Avenir"/>
              </a:rPr>
              <a:t>, aby wysłuchać ich głosu i doświadczeń.</a:t>
            </a:r>
            <a:r>
              <a:rPr lang="es-ES" sz="1300" dirty="0">
                <a:solidFill>
                  <a:schemeClr val="dk1"/>
                </a:solidFill>
                <a:latin typeface="Avenir"/>
                <a:ea typeface="Avenir"/>
                <a:cs typeface="Avenir"/>
                <a:sym typeface="Avenir"/>
              </a:rPr>
              <a:t> </a:t>
            </a:r>
            <a:endParaRPr dirty="0"/>
          </a:p>
          <a:p>
            <a:pPr marL="254000" lvl="0" indent="-171450" algn="just" rtl="0">
              <a:lnSpc>
                <a:spcPct val="115000"/>
              </a:lnSpc>
              <a:spcBef>
                <a:spcPts val="1200"/>
              </a:spcBef>
              <a:spcAft>
                <a:spcPts val="0"/>
              </a:spcAft>
              <a:buSzPts val="1200"/>
              <a:buChar char="●"/>
            </a:pPr>
            <a:r>
              <a:rPr lang="pl-PL" sz="1300" dirty="0">
                <a:solidFill>
                  <a:schemeClr val="dk1"/>
                </a:solidFill>
                <a:latin typeface="Avenir"/>
                <a:ea typeface="Avenir"/>
                <a:cs typeface="Avenir"/>
                <a:sym typeface="Avenir"/>
              </a:rPr>
              <a:t>Proces Synodalny musi być </a:t>
            </a:r>
            <a:r>
              <a:rPr lang="pl-PL" sz="1300" b="1" dirty="0">
                <a:solidFill>
                  <a:schemeClr val="dk1"/>
                </a:solidFill>
                <a:latin typeface="Avenir"/>
                <a:ea typeface="Avenir"/>
                <a:cs typeface="Avenir"/>
                <a:sym typeface="Avenir"/>
              </a:rPr>
              <a:t>prosty, dostępny i przyjazny </a:t>
            </a:r>
            <a:r>
              <a:rPr lang="pl-PL" sz="1300" dirty="0">
                <a:solidFill>
                  <a:schemeClr val="dk1"/>
                </a:solidFill>
                <a:latin typeface="Avenir"/>
                <a:ea typeface="Avenir"/>
                <a:cs typeface="Avenir"/>
                <a:sym typeface="Avenir"/>
              </a:rPr>
              <a:t>dla wszystkich ludzi.</a:t>
            </a:r>
            <a:r>
              <a:rPr lang="es-ES" sz="1300" dirty="0">
                <a:solidFill>
                  <a:schemeClr val="dk1"/>
                </a:solidFill>
                <a:latin typeface="Avenir"/>
                <a:ea typeface="Avenir"/>
                <a:cs typeface="Avenir"/>
                <a:sym typeface="Avenir"/>
              </a:rPr>
              <a:t> </a:t>
            </a:r>
            <a:endParaRPr sz="1300" b="1" dirty="0">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32</a:t>
            </a:fld>
            <a:endParaRPr/>
          </a:p>
        </p:txBody>
      </p:sp>
      <p:cxnSp>
        <p:nvCxnSpPr>
          <p:cNvPr id="360" name="Google Shape;360;p32"/>
          <p:cNvCxnSpPr/>
          <p:nvPr/>
        </p:nvCxnSpPr>
        <p:spPr>
          <a:xfrm>
            <a:off x="3461579" y="4397771"/>
            <a:ext cx="2278800" cy="0"/>
          </a:xfrm>
          <a:prstGeom prst="straightConnector1">
            <a:avLst/>
          </a:prstGeom>
          <a:noFill/>
          <a:ln w="28575" cap="flat" cmpd="sng">
            <a:solidFill>
              <a:srgbClr val="DE8F32"/>
            </a:solidFill>
            <a:prstDash val="dot"/>
            <a:round/>
            <a:headEnd type="none" w="sm" len="sm"/>
            <a:tailEnd type="none" w="sm" len="sm"/>
          </a:ln>
        </p:spPr>
      </p:cxnSp>
      <p:pic>
        <p:nvPicPr>
          <p:cNvPr id="361" name="Google Shape;361;p32"/>
          <p:cNvPicPr preferRelativeResize="0"/>
          <p:nvPr/>
        </p:nvPicPr>
        <p:blipFill rotWithShape="1">
          <a:blip r:embed="rId3">
            <a:alphaModFix/>
          </a:blip>
          <a:srcRect/>
          <a:stretch/>
        </p:blipFill>
        <p:spPr>
          <a:xfrm>
            <a:off x="1548725" y="1366050"/>
            <a:ext cx="1928651" cy="2411402"/>
          </a:xfrm>
          <a:prstGeom prst="rect">
            <a:avLst/>
          </a:prstGeom>
          <a:noFill/>
          <a:ln>
            <a:noFill/>
          </a:ln>
        </p:spPr>
      </p:pic>
      <p:sp>
        <p:nvSpPr>
          <p:cNvPr id="362" name="Google Shape;362;p32"/>
          <p:cNvSpPr txBox="1"/>
          <p:nvPr/>
        </p:nvSpPr>
        <p:spPr>
          <a:xfrm>
            <a:off x="3691561" y="568251"/>
            <a:ext cx="4946991" cy="3760478"/>
          </a:xfrm>
          <a:prstGeom prst="rect">
            <a:avLst/>
          </a:prstGeom>
          <a:noFill/>
          <a:ln>
            <a:noFill/>
          </a:ln>
        </p:spPr>
        <p:txBody>
          <a:bodyPr spcFirstLastPara="1" wrap="square" lIns="91425" tIns="91425" rIns="91425" bIns="91425" anchor="t" anchorCtr="0">
            <a:normAutofit fontScale="92500" lnSpcReduction="20000"/>
          </a:bodyPr>
          <a:lstStyle/>
          <a:p>
            <a:pPr marL="82550" marR="0" lvl="0" indent="0" algn="ctr" rtl="0">
              <a:lnSpc>
                <a:spcPct val="115000"/>
              </a:lnSpc>
              <a:spcBef>
                <a:spcPts val="1200"/>
              </a:spcBef>
              <a:spcAft>
                <a:spcPts val="0"/>
              </a:spcAft>
              <a:buClr>
                <a:srgbClr val="666666"/>
              </a:buClr>
              <a:buSzPct val="66066"/>
              <a:buFont typeface="Helvetica Neue"/>
              <a:buNone/>
            </a:pPr>
            <a:r>
              <a:rPr lang="pl-PL" sz="1800" b="1" i="0" u="none" strike="noStrike" cap="none" dirty="0">
                <a:solidFill>
                  <a:srgbClr val="000000"/>
                </a:solidFill>
                <a:latin typeface="Avenir"/>
                <a:ea typeface="Avenir"/>
                <a:cs typeface="Avenir"/>
                <a:sym typeface="Avenir"/>
              </a:rPr>
              <a:t>KSZTAŁTOWANIE DOŚWIADCZENIA SYNODALNEGO I ZBIERANIE OWOCÓW</a:t>
            </a:r>
            <a:endParaRPr dirty="0"/>
          </a:p>
          <a:p>
            <a:pPr marL="254000" marR="0" lvl="0" indent="-171450" algn="just" rtl="0">
              <a:lnSpc>
                <a:spcPct val="115000"/>
              </a:lnSpc>
              <a:spcBef>
                <a:spcPts val="1200"/>
              </a:spcBef>
              <a:spcAft>
                <a:spcPts val="0"/>
              </a:spcAft>
              <a:buClr>
                <a:srgbClr val="666666"/>
              </a:buClr>
              <a:buSzPct val="84942"/>
              <a:buFont typeface="Arial"/>
              <a:buChar char="•"/>
            </a:pPr>
            <a:r>
              <a:rPr lang="pl-PL" sz="1400" b="0" i="1" u="none" strike="noStrike" cap="none" dirty="0">
                <a:solidFill>
                  <a:srgbClr val="000000"/>
                </a:solidFill>
                <a:latin typeface="Avenir"/>
                <a:ea typeface="Avenir"/>
                <a:cs typeface="Avenir"/>
                <a:sym typeface="Avenir"/>
              </a:rPr>
              <a:t>Vademecum</a:t>
            </a:r>
            <a:r>
              <a:rPr lang="pl-PL" sz="1400" b="0" i="0" u="none" strike="noStrike" cap="none" dirty="0">
                <a:solidFill>
                  <a:srgbClr val="000000"/>
                </a:solidFill>
                <a:latin typeface="Avenir"/>
                <a:ea typeface="Avenir"/>
                <a:cs typeface="Avenir"/>
                <a:sym typeface="Avenir"/>
              </a:rPr>
              <a:t> ma na celu </a:t>
            </a:r>
            <a:r>
              <a:rPr lang="pl-PL" sz="1400" b="1" i="0" u="none" strike="noStrike" cap="none" dirty="0">
                <a:solidFill>
                  <a:srgbClr val="000000"/>
                </a:solidFill>
                <a:latin typeface="Avenir"/>
                <a:ea typeface="Avenir"/>
                <a:cs typeface="Avenir"/>
                <a:sym typeface="Avenir"/>
              </a:rPr>
              <a:t>promowanie praktyki synodalności na poziomie lokalnym</a:t>
            </a:r>
            <a:r>
              <a:rPr lang="pl-PL" sz="1400" b="0" i="0" u="none" strike="noStrike" cap="none" dirty="0">
                <a:solidFill>
                  <a:srgbClr val="000000"/>
                </a:solidFill>
                <a:latin typeface="Avenir"/>
                <a:ea typeface="Avenir"/>
                <a:cs typeface="Avenir"/>
                <a:sym typeface="Avenir"/>
              </a:rPr>
              <a:t>: celem nie </a:t>
            </a:r>
            <a:r>
              <a:rPr lang="pl-PL" sz="1400" b="0" i="0" u="none" strike="noStrike" cap="none" dirty="0" smtClean="0">
                <a:solidFill>
                  <a:srgbClr val="000000"/>
                </a:solidFill>
                <a:latin typeface="Avenir"/>
                <a:ea typeface="Avenir"/>
                <a:cs typeface="Avenir"/>
                <a:sym typeface="Avenir"/>
              </a:rPr>
              <a:t>jest standardowe </a:t>
            </a:r>
            <a:r>
              <a:rPr lang="pl-PL" sz="1400" b="0" i="0" u="none" strike="noStrike" cap="none" dirty="0">
                <a:solidFill>
                  <a:srgbClr val="000000"/>
                </a:solidFill>
                <a:latin typeface="Avenir"/>
                <a:ea typeface="Avenir"/>
                <a:cs typeface="Avenir"/>
                <a:sym typeface="Avenir"/>
              </a:rPr>
              <a:t>udzielanie odpowiedzi na z góry ustalone pytania, lecz otwarcie przestrzeni służącej dzieleniu się </a:t>
            </a:r>
            <a:r>
              <a:rPr lang="pl-PL" sz="1400" b="1" i="0" u="none" strike="noStrike" cap="none" dirty="0">
                <a:solidFill>
                  <a:srgbClr val="000000"/>
                </a:solidFill>
                <a:latin typeface="Avenir"/>
                <a:ea typeface="Avenir"/>
                <a:cs typeface="Avenir"/>
                <a:sym typeface="Avenir"/>
              </a:rPr>
              <a:t>doświadczeniami synodalnymi </a:t>
            </a:r>
            <a:r>
              <a:rPr lang="pl-PL" sz="1400" b="0" i="0" u="none" strike="noStrike" cap="none" dirty="0">
                <a:solidFill>
                  <a:srgbClr val="000000"/>
                </a:solidFill>
                <a:latin typeface="Avenir"/>
                <a:ea typeface="Avenir"/>
                <a:cs typeface="Avenir"/>
                <a:sym typeface="Avenir"/>
              </a:rPr>
              <a:t>na poziomie </a:t>
            </a:r>
            <a:r>
              <a:rPr lang="pl-PL" sz="1400" b="0" i="0" u="none" strike="noStrike" cap="none" dirty="0" smtClean="0">
                <a:solidFill>
                  <a:srgbClr val="000000"/>
                </a:solidFill>
                <a:latin typeface="Avenir"/>
                <a:ea typeface="Avenir"/>
                <a:cs typeface="Avenir"/>
                <a:sym typeface="Avenir"/>
              </a:rPr>
              <a:t>lokalnym</a:t>
            </a:r>
            <a:r>
              <a:rPr lang="pl-PL" b="1" dirty="0">
                <a:latin typeface="Avenir"/>
                <a:ea typeface="Avenir"/>
                <a:cs typeface="Avenir"/>
                <a:sym typeface="Avenir"/>
              </a:rPr>
              <a:t>.</a:t>
            </a:r>
            <a:endParaRPr dirty="0"/>
          </a:p>
          <a:p>
            <a:pPr marL="254000" marR="0" lvl="0" indent="-171450" algn="just" rtl="0">
              <a:lnSpc>
                <a:spcPct val="115000"/>
              </a:lnSpc>
              <a:spcBef>
                <a:spcPts val="1200"/>
              </a:spcBef>
              <a:spcAft>
                <a:spcPts val="0"/>
              </a:spcAft>
              <a:buClr>
                <a:srgbClr val="666666"/>
              </a:buClr>
              <a:buSzPct val="84942"/>
              <a:buFont typeface="Arial"/>
              <a:buChar char="•"/>
            </a:pPr>
            <a:r>
              <a:rPr lang="pl-PL" sz="1400" b="0" i="0" u="none" strike="noStrike" cap="none" dirty="0">
                <a:solidFill>
                  <a:srgbClr val="000000"/>
                </a:solidFill>
                <a:latin typeface="Avenir"/>
                <a:ea typeface="Avenir"/>
                <a:cs typeface="Avenir"/>
                <a:sym typeface="Avenir"/>
              </a:rPr>
              <a:t>W celu wsparcia doświadczenia synodalnego, Vademecum proponuje różnorodne metodologie i narzędzia, które można dostosowywać w kontekście lokalnym</a:t>
            </a:r>
            <a:r>
              <a:rPr lang="es-ES" sz="1400" b="0" i="0" u="none" strike="noStrike" cap="none" dirty="0">
                <a:solidFill>
                  <a:srgbClr val="000000"/>
                </a:solidFill>
                <a:latin typeface="Avenir"/>
                <a:ea typeface="Avenir"/>
                <a:cs typeface="Avenir"/>
                <a:sym typeface="Avenir"/>
              </a:rPr>
              <a:t>. </a:t>
            </a:r>
            <a:endParaRPr dirty="0"/>
          </a:p>
          <a:p>
            <a:pPr marL="254000" marR="0" lvl="0" indent="-171450" algn="just" rtl="0">
              <a:lnSpc>
                <a:spcPct val="115000"/>
              </a:lnSpc>
              <a:spcBef>
                <a:spcPts val="1200"/>
              </a:spcBef>
              <a:spcAft>
                <a:spcPts val="0"/>
              </a:spcAft>
              <a:buClr>
                <a:srgbClr val="666666"/>
              </a:buClr>
              <a:buSzPct val="84942"/>
              <a:buFont typeface="Arial"/>
              <a:buChar char="•"/>
            </a:pPr>
            <a:r>
              <a:rPr lang="pl-PL" sz="1400" b="0" i="0" u="none" strike="noStrike" cap="none" dirty="0">
                <a:solidFill>
                  <a:srgbClr val="000000"/>
                </a:solidFill>
                <a:latin typeface="Avenir"/>
                <a:ea typeface="Avenir"/>
                <a:cs typeface="Avenir"/>
                <a:sym typeface="Avenir"/>
              </a:rPr>
              <a:t>Synteza diecezjalna </a:t>
            </a:r>
            <a:r>
              <a:rPr lang="pl-PL" sz="1400" b="1" i="0" u="none" strike="noStrike" cap="none" dirty="0">
                <a:solidFill>
                  <a:srgbClr val="000000"/>
                </a:solidFill>
                <a:latin typeface="Avenir"/>
                <a:ea typeface="Avenir"/>
                <a:cs typeface="Avenir"/>
                <a:sym typeface="Avenir"/>
              </a:rPr>
              <a:t>powinna zbierać owoce i szczere informacje zwrotne uczestników </a:t>
            </a:r>
            <a:r>
              <a:rPr lang="pl-PL" sz="1400" b="0" i="0" u="none" strike="noStrike" cap="none" dirty="0">
                <a:solidFill>
                  <a:srgbClr val="000000"/>
                </a:solidFill>
                <a:latin typeface="Avenir"/>
                <a:ea typeface="Avenir"/>
                <a:cs typeface="Avenir"/>
                <a:sym typeface="Avenir"/>
              </a:rPr>
              <a:t>z lokalnego doświadczenia synodalnego, a nie przekazywać ogólne streszczenia</a:t>
            </a:r>
            <a:r>
              <a:rPr lang="es-ES" sz="1400" b="0" i="0" u="none" strike="noStrike" cap="none" dirty="0">
                <a:solidFill>
                  <a:srgbClr val="000000"/>
                </a:solidFill>
                <a:latin typeface="Avenir"/>
                <a:ea typeface="Avenir"/>
                <a:cs typeface="Avenir"/>
                <a:sym typeface="Avenir"/>
              </a:rPr>
              <a:t>. </a:t>
            </a:r>
            <a:endParaRPr sz="1400" b="0" i="0" u="none" strike="noStrike" cap="none" dirty="0">
              <a:solidFill>
                <a:srgbClr val="000000"/>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es-ES" dirty="0">
                <a:latin typeface="Avenir"/>
                <a:ea typeface="Avenir"/>
                <a:cs typeface="Avenir"/>
                <a:sym typeface="Avenir"/>
              </a:rPr>
              <a:t>Faza Diecezjalna Synodu</a:t>
            </a:r>
            <a:endParaRPr dirty="0">
              <a:latin typeface="Avenir"/>
              <a:ea typeface="Avenir"/>
              <a:cs typeface="Avenir"/>
              <a:sym typeface="Avenir"/>
            </a:endParaRPr>
          </a:p>
        </p:txBody>
      </p:sp>
      <p:sp>
        <p:nvSpPr>
          <p:cNvPr id="368" name="Google Shape;368;p3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33</a:t>
            </a:fld>
            <a:endParaRPr/>
          </a:p>
        </p:txBody>
      </p:sp>
      <p:cxnSp>
        <p:nvCxnSpPr>
          <p:cNvPr id="369" name="Google Shape;369;p33"/>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0" name="Google Shape;370;p33"/>
          <p:cNvSpPr txBox="1">
            <a:spLocks noGrp="1"/>
          </p:cNvSpPr>
          <p:nvPr>
            <p:ph type="body" idx="2"/>
          </p:nvPr>
        </p:nvSpPr>
        <p:spPr>
          <a:xfrm>
            <a:off x="496859" y="1105084"/>
            <a:ext cx="7480493" cy="3392575"/>
          </a:xfrm>
          <a:prstGeom prst="rect">
            <a:avLst/>
          </a:prstGeom>
          <a:noFill/>
          <a:ln>
            <a:noFill/>
          </a:ln>
        </p:spPr>
        <p:txBody>
          <a:bodyPr spcFirstLastPara="1" wrap="square" lIns="91425" tIns="91425" rIns="91425" bIns="91425" anchor="ctr" anchorCtr="0">
            <a:normAutofit fontScale="92500" lnSpcReduction="10000"/>
          </a:bodyPr>
          <a:lstStyle/>
          <a:p>
            <a:pPr lvl="0"/>
            <a:r>
              <a:rPr lang="pl-PL" sz="1600" b="1" dirty="0">
                <a:latin typeface="Avenir"/>
                <a:ea typeface="Avenir"/>
                <a:cs typeface="Avenir"/>
                <a:sym typeface="Avenir"/>
              </a:rPr>
              <a:t>Daty: </a:t>
            </a:r>
            <a:r>
              <a:rPr lang="pl-PL" sz="1600" dirty="0">
                <a:latin typeface="Avenir"/>
                <a:ea typeface="Avenir"/>
                <a:cs typeface="Avenir"/>
                <a:sym typeface="Avenir"/>
              </a:rPr>
              <a:t>Od 7 października 2021 roku do 30 kwietnia 2022 roku</a:t>
            </a:r>
            <a:endParaRPr dirty="0"/>
          </a:p>
          <a:p>
            <a:pPr marL="152400" lvl="0" indent="0" algn="l" rtl="0">
              <a:lnSpc>
                <a:spcPct val="115000"/>
              </a:lnSpc>
              <a:spcBef>
                <a:spcPts val="0"/>
              </a:spcBef>
              <a:spcAft>
                <a:spcPts val="0"/>
              </a:spcAft>
              <a:buSzPts val="1200"/>
              <a:buNone/>
            </a:pPr>
            <a:endParaRPr sz="1600" b="1" dirty="0">
              <a:latin typeface="Avenir"/>
              <a:ea typeface="Avenir"/>
              <a:cs typeface="Avenir"/>
              <a:sym typeface="Avenir"/>
            </a:endParaRPr>
          </a:p>
          <a:p>
            <a:pPr lvl="0"/>
            <a:r>
              <a:rPr lang="pl-PL" sz="1600" b="1" dirty="0">
                <a:latin typeface="Avenir"/>
                <a:ea typeface="Avenir"/>
                <a:cs typeface="Avenir"/>
                <a:sym typeface="Avenir"/>
              </a:rPr>
              <a:t>Cele: </a:t>
            </a:r>
            <a:r>
              <a:rPr lang="pl-PL" sz="1600" dirty="0">
                <a:latin typeface="Avenir"/>
                <a:ea typeface="Avenir"/>
                <a:cs typeface="Avenir"/>
                <a:sym typeface="Avenir"/>
              </a:rPr>
              <a:t>Konsultacja Ludu Bożego: słuchanie, uczestnictwo, rozeznanie</a:t>
            </a:r>
            <a:endParaRPr sz="1600" dirty="0">
              <a:latin typeface="Avenir"/>
              <a:ea typeface="Avenir"/>
              <a:cs typeface="Avenir"/>
              <a:sym typeface="Avenir"/>
            </a:endParaRPr>
          </a:p>
          <a:p>
            <a:pPr marL="152400" lvl="0" indent="0" algn="l" rtl="0">
              <a:lnSpc>
                <a:spcPct val="115000"/>
              </a:lnSpc>
              <a:spcBef>
                <a:spcPts val="0"/>
              </a:spcBef>
              <a:spcAft>
                <a:spcPts val="0"/>
              </a:spcAft>
              <a:buSzPts val="1200"/>
              <a:buNone/>
            </a:pPr>
            <a:endParaRPr sz="1600" dirty="0">
              <a:latin typeface="Avenir"/>
              <a:ea typeface="Avenir"/>
              <a:cs typeface="Avenir"/>
              <a:sym typeface="Avenir"/>
            </a:endParaRPr>
          </a:p>
          <a:p>
            <a:pPr lvl="0"/>
            <a:r>
              <a:rPr lang="es-ES" sz="1600" b="1" dirty="0">
                <a:latin typeface="Avenir"/>
                <a:ea typeface="Avenir"/>
                <a:cs typeface="Avenir"/>
                <a:sym typeface="Avenir"/>
              </a:rPr>
              <a:t>Jak należy przeprowadzić konsultacje:</a:t>
            </a:r>
            <a:endParaRPr dirty="0"/>
          </a:p>
          <a:p>
            <a:pPr lvl="1" algn="just"/>
            <a:r>
              <a:rPr lang="es-ES" sz="1600" b="1" i="1" dirty="0">
                <a:solidFill>
                  <a:srgbClr val="850E33"/>
                </a:solidFill>
                <a:latin typeface="Avenir"/>
                <a:ea typeface="Avenir"/>
                <a:cs typeface="Avenir"/>
                <a:sym typeface="Avenir"/>
              </a:rPr>
              <a:t>Szczerze</a:t>
            </a:r>
            <a:r>
              <a:rPr lang="es-ES" sz="1600" dirty="0">
                <a:latin typeface="Avenir"/>
                <a:ea typeface="Avenir"/>
                <a:cs typeface="Avenir"/>
                <a:sym typeface="Avenir"/>
              </a:rPr>
              <a:t>: </a:t>
            </a:r>
            <a:r>
              <a:rPr lang="pl-PL" sz="1600" dirty="0">
                <a:latin typeface="Avenir"/>
                <a:ea typeface="Avenir"/>
                <a:cs typeface="Avenir"/>
                <a:sym typeface="Avenir"/>
              </a:rPr>
              <a:t>należy skonsultować się z Ludem Bożym w </a:t>
            </a:r>
            <a:r>
              <a:rPr lang="pl-PL" sz="1600" i="1" dirty="0">
                <a:latin typeface="Avenir"/>
                <a:ea typeface="Avenir"/>
                <a:cs typeface="Avenir"/>
                <a:sym typeface="Avenir"/>
              </a:rPr>
              <a:t>szczery</a:t>
            </a:r>
            <a:r>
              <a:rPr lang="pl-PL" sz="1600" dirty="0">
                <a:latin typeface="Avenir"/>
                <a:ea typeface="Avenir"/>
                <a:cs typeface="Avenir"/>
                <a:sym typeface="Avenir"/>
              </a:rPr>
              <a:t> sposób</a:t>
            </a:r>
            <a:endParaRPr sz="1600" dirty="0">
              <a:latin typeface="Avenir"/>
              <a:ea typeface="Avenir"/>
              <a:cs typeface="Avenir"/>
              <a:sym typeface="Avenir"/>
            </a:endParaRPr>
          </a:p>
          <a:p>
            <a:pPr lvl="1" algn="just"/>
            <a:r>
              <a:rPr lang="es-ES" sz="1600" b="1" i="1" dirty="0">
                <a:solidFill>
                  <a:srgbClr val="850E33"/>
                </a:solidFill>
                <a:latin typeface="Avenir"/>
                <a:ea typeface="Avenir"/>
                <a:cs typeface="Avenir"/>
                <a:sym typeface="Avenir"/>
              </a:rPr>
              <a:t>Najpowszechniej</a:t>
            </a:r>
            <a:r>
              <a:rPr lang="es-ES" sz="1600" dirty="0">
                <a:latin typeface="Avenir"/>
                <a:ea typeface="Avenir"/>
                <a:cs typeface="Avenir"/>
                <a:sym typeface="Avenir"/>
              </a:rPr>
              <a:t>: </a:t>
            </a:r>
            <a:r>
              <a:rPr lang="pl-PL" sz="1600" dirty="0">
                <a:latin typeface="Avenir"/>
                <a:ea typeface="Avenir"/>
                <a:cs typeface="Avenir"/>
                <a:sym typeface="Avenir"/>
              </a:rPr>
              <a:t>wszyscy uczestniczą, w tym osoby marginalizowane</a:t>
            </a:r>
            <a:endParaRPr sz="1600" dirty="0">
              <a:latin typeface="Avenir"/>
              <a:ea typeface="Avenir"/>
              <a:cs typeface="Avenir"/>
              <a:sym typeface="Avenir"/>
            </a:endParaRPr>
          </a:p>
          <a:p>
            <a:pPr lvl="1" algn="just"/>
            <a:r>
              <a:rPr lang="es-ES" sz="1600" b="1" i="1" dirty="0">
                <a:solidFill>
                  <a:srgbClr val="850E33"/>
                </a:solidFill>
                <a:latin typeface="Avenir"/>
                <a:ea typeface="Avenir"/>
                <a:cs typeface="Avenir"/>
                <a:sym typeface="Avenir"/>
              </a:rPr>
              <a:t>Praktycznie</a:t>
            </a:r>
            <a:r>
              <a:rPr lang="es-ES" sz="1600" dirty="0">
                <a:latin typeface="Avenir"/>
                <a:ea typeface="Avenir"/>
                <a:cs typeface="Avenir"/>
                <a:sym typeface="Avenir"/>
              </a:rPr>
              <a:t>: </a:t>
            </a:r>
            <a:r>
              <a:rPr lang="pl-PL" sz="1600" dirty="0">
                <a:latin typeface="Avenir"/>
                <a:ea typeface="Avenir"/>
                <a:cs typeface="Avenir"/>
                <a:sym typeface="Avenir"/>
              </a:rPr>
              <a:t>należy zapewnić konkretną pomoc dla misji ewangelizacyjnej</a:t>
            </a:r>
            <a:endParaRPr sz="1600" dirty="0">
              <a:latin typeface="Avenir"/>
              <a:ea typeface="Avenir"/>
              <a:cs typeface="Avenir"/>
              <a:sym typeface="Avenir"/>
            </a:endParaRPr>
          </a:p>
          <a:p>
            <a:pPr marL="609600" lvl="1" indent="0" algn="just" rtl="0">
              <a:lnSpc>
                <a:spcPct val="115000"/>
              </a:lnSpc>
              <a:spcBef>
                <a:spcPts val="0"/>
              </a:spcBef>
              <a:spcAft>
                <a:spcPts val="0"/>
              </a:spcAft>
              <a:buSzPts val="1200"/>
              <a:buNone/>
            </a:pPr>
            <a:endParaRPr sz="1600" dirty="0">
              <a:latin typeface="Avenir"/>
              <a:ea typeface="Avenir"/>
              <a:cs typeface="Avenir"/>
              <a:sym typeface="Avenir"/>
            </a:endParaRPr>
          </a:p>
          <a:p>
            <a:pPr lvl="0" algn="just"/>
            <a:r>
              <a:rPr lang="pl-PL" sz="1600" b="1" dirty="0">
                <a:latin typeface="Avenir"/>
                <a:ea typeface="Avenir"/>
                <a:cs typeface="Avenir"/>
                <a:sym typeface="Avenir"/>
              </a:rPr>
              <a:t>Pomoc w zakresie Fazy Diecezjalnej</a:t>
            </a:r>
            <a:r>
              <a:rPr lang="es-ES" sz="1600" dirty="0">
                <a:latin typeface="Avenir"/>
                <a:ea typeface="Avenir"/>
                <a:cs typeface="Avenir"/>
                <a:sym typeface="Avenir"/>
              </a:rPr>
              <a:t>:</a:t>
            </a:r>
            <a:endParaRPr dirty="0"/>
          </a:p>
          <a:p>
            <a:pPr lvl="1" algn="just"/>
            <a:r>
              <a:rPr lang="pl-PL" sz="1600" dirty="0">
                <a:latin typeface="Avenir"/>
                <a:ea typeface="Avenir"/>
                <a:cs typeface="Avenir"/>
                <a:sym typeface="Avenir"/>
              </a:rPr>
              <a:t>Zespół Synodalny koordynujący konsultacje w każdej Diecezji</a:t>
            </a:r>
            <a:endParaRPr sz="1600" dirty="0">
              <a:latin typeface="Avenir"/>
              <a:ea typeface="Avenir"/>
              <a:cs typeface="Avenir"/>
              <a:sym typeface="Avenir"/>
            </a:endParaRPr>
          </a:p>
          <a:p>
            <a:pPr lvl="1"/>
            <a:r>
              <a:rPr lang="pl-PL" sz="1600" dirty="0">
                <a:latin typeface="Avenir"/>
                <a:ea typeface="Avenir"/>
                <a:cs typeface="Avenir"/>
                <a:sym typeface="Avenir"/>
              </a:rPr>
              <a:t>Zgromadzenie Diecezjalne na zakończenie konsultacji w zakresie rozeznania wspólnotowego</a:t>
            </a:r>
            <a:endParaRPr sz="1600"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animEffect transition="in" filter="fade">
                                      <p:cBhvr>
                                        <p:cTn id="7" dur="500"/>
                                        <p:tgtEl>
                                          <p:spTgt spid="3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0">
                                            <p:txEl>
                                              <p:pRg st="2" end="2"/>
                                            </p:txEl>
                                          </p:spTgt>
                                        </p:tgtEl>
                                        <p:attrNameLst>
                                          <p:attrName>style.visibility</p:attrName>
                                        </p:attrNameLst>
                                      </p:cBhvr>
                                      <p:to>
                                        <p:strVal val="visible"/>
                                      </p:to>
                                    </p:set>
                                    <p:animEffect transition="in" filter="fade">
                                      <p:cBhvr>
                                        <p:cTn id="10" dur="500"/>
                                        <p:tgtEl>
                                          <p:spTgt spid="37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0">
                                            <p:txEl>
                                              <p:pRg st="4" end="4"/>
                                            </p:txEl>
                                          </p:spTgt>
                                        </p:tgtEl>
                                        <p:attrNameLst>
                                          <p:attrName>style.visibility</p:attrName>
                                        </p:attrNameLst>
                                      </p:cBhvr>
                                      <p:to>
                                        <p:strVal val="visible"/>
                                      </p:to>
                                    </p:set>
                                    <p:animEffect transition="in" filter="fade">
                                      <p:cBhvr>
                                        <p:cTn id="13" dur="500"/>
                                        <p:tgtEl>
                                          <p:spTgt spid="370">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0">
                                            <p:txEl>
                                              <p:pRg st="5" end="5"/>
                                            </p:txEl>
                                          </p:spTgt>
                                        </p:tgtEl>
                                        <p:attrNameLst>
                                          <p:attrName>style.visibility</p:attrName>
                                        </p:attrNameLst>
                                      </p:cBhvr>
                                      <p:to>
                                        <p:strVal val="visible"/>
                                      </p:to>
                                    </p:set>
                                    <p:animEffect transition="in" filter="fade">
                                      <p:cBhvr>
                                        <p:cTn id="16" dur="500"/>
                                        <p:tgtEl>
                                          <p:spTgt spid="370">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xEl>
                                              <p:pRg st="6" end="6"/>
                                            </p:txEl>
                                          </p:spTgt>
                                        </p:tgtEl>
                                        <p:attrNameLst>
                                          <p:attrName>style.visibility</p:attrName>
                                        </p:attrNameLst>
                                      </p:cBhvr>
                                      <p:to>
                                        <p:strVal val="visible"/>
                                      </p:to>
                                    </p:set>
                                    <p:animEffect transition="in" filter="fade">
                                      <p:cBhvr>
                                        <p:cTn id="19" dur="500"/>
                                        <p:tgtEl>
                                          <p:spTgt spid="370">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0">
                                            <p:txEl>
                                              <p:pRg st="7" end="7"/>
                                            </p:txEl>
                                          </p:spTgt>
                                        </p:tgtEl>
                                        <p:attrNameLst>
                                          <p:attrName>style.visibility</p:attrName>
                                        </p:attrNameLst>
                                      </p:cBhvr>
                                      <p:to>
                                        <p:strVal val="visible"/>
                                      </p:to>
                                    </p:set>
                                    <p:animEffect transition="in" filter="fade">
                                      <p:cBhvr>
                                        <p:cTn id="22" dur="500"/>
                                        <p:tgtEl>
                                          <p:spTgt spid="370">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0">
                                            <p:txEl>
                                              <p:pRg st="9" end="9"/>
                                            </p:txEl>
                                          </p:spTgt>
                                        </p:tgtEl>
                                        <p:attrNameLst>
                                          <p:attrName>style.visibility</p:attrName>
                                        </p:attrNameLst>
                                      </p:cBhvr>
                                      <p:to>
                                        <p:strVal val="visible"/>
                                      </p:to>
                                    </p:set>
                                    <p:animEffect transition="in" filter="fade">
                                      <p:cBhvr>
                                        <p:cTn id="25" dur="500"/>
                                        <p:tgtEl>
                                          <p:spTgt spid="370">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0">
                                            <p:txEl>
                                              <p:pRg st="10" end="10"/>
                                            </p:txEl>
                                          </p:spTgt>
                                        </p:tgtEl>
                                        <p:attrNameLst>
                                          <p:attrName>style.visibility</p:attrName>
                                        </p:attrNameLst>
                                      </p:cBhvr>
                                      <p:to>
                                        <p:strVal val="visible"/>
                                      </p:to>
                                    </p:set>
                                    <p:animEffect transition="in" filter="fade">
                                      <p:cBhvr>
                                        <p:cTn id="28" dur="500"/>
                                        <p:tgtEl>
                                          <p:spTgt spid="370">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0">
                                            <p:txEl>
                                              <p:pRg st="11" end="11"/>
                                            </p:txEl>
                                          </p:spTgt>
                                        </p:tgtEl>
                                        <p:attrNameLst>
                                          <p:attrName>style.visibility</p:attrName>
                                        </p:attrNameLst>
                                      </p:cBhvr>
                                      <p:to>
                                        <p:strVal val="visible"/>
                                      </p:to>
                                    </p:set>
                                    <p:animEffect transition="in" filter="fade">
                                      <p:cBhvr>
                                        <p:cTn id="31" dur="500"/>
                                        <p:tgtEl>
                                          <p:spTgt spid="3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4"/>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es-ES" dirty="0">
                <a:latin typeface="Avenir"/>
                <a:ea typeface="Avenir"/>
                <a:cs typeface="Avenir"/>
                <a:sym typeface="Avenir"/>
              </a:rPr>
              <a:t>Rozwój Fazy Diecezjalnej</a:t>
            </a:r>
            <a:endParaRPr dirty="0">
              <a:latin typeface="Avenir"/>
              <a:ea typeface="Avenir"/>
              <a:cs typeface="Avenir"/>
              <a:sym typeface="Avenir"/>
            </a:endParaRPr>
          </a:p>
        </p:txBody>
      </p:sp>
      <p:sp>
        <p:nvSpPr>
          <p:cNvPr id="376" name="Google Shape;376;p3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34</a:t>
            </a:fld>
            <a:endParaRPr/>
          </a:p>
        </p:txBody>
      </p:sp>
      <p:cxnSp>
        <p:nvCxnSpPr>
          <p:cNvPr id="377" name="Google Shape;377;p34"/>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8" name="Google Shape;378;p34"/>
          <p:cNvSpPr txBox="1">
            <a:spLocks noGrp="1"/>
          </p:cNvSpPr>
          <p:nvPr>
            <p:ph type="body" idx="2"/>
          </p:nvPr>
        </p:nvSpPr>
        <p:spPr>
          <a:xfrm>
            <a:off x="496859" y="1105084"/>
            <a:ext cx="8201092" cy="3400009"/>
          </a:xfrm>
          <a:prstGeom prst="rect">
            <a:avLst/>
          </a:prstGeom>
          <a:noFill/>
          <a:ln>
            <a:noFill/>
          </a:ln>
        </p:spPr>
        <p:txBody>
          <a:bodyPr spcFirstLastPara="1" wrap="square" lIns="91425" tIns="91425" rIns="91425" bIns="91425" anchor="ctr" anchorCtr="0">
            <a:normAutofit fontScale="92500" lnSpcReduction="20000"/>
          </a:bodyPr>
          <a:lstStyle/>
          <a:p>
            <a:pPr lvl="0">
              <a:buSzPct val="81081"/>
            </a:pPr>
            <a:r>
              <a:rPr lang="es-ES" sz="1600" b="1" dirty="0">
                <a:solidFill>
                  <a:srgbClr val="006600"/>
                </a:solidFill>
                <a:latin typeface="Avenir"/>
                <a:ea typeface="Avenir"/>
                <a:cs typeface="Avenir"/>
                <a:sym typeface="Avenir"/>
              </a:rPr>
              <a:t>Odpowiedzialne osoby:</a:t>
            </a:r>
            <a:endParaRPr dirty="0"/>
          </a:p>
          <a:p>
            <a:pPr lvl="1">
              <a:buSzPct val="81081"/>
            </a:pPr>
            <a:r>
              <a:rPr lang="pl-PL" sz="1600" i="1" dirty="0">
                <a:latin typeface="Avenir"/>
                <a:ea typeface="Avenir"/>
                <a:cs typeface="Avenir"/>
                <a:sym typeface="Avenir"/>
              </a:rPr>
              <a:t>Lud Boży wezwany do uczestnictwa </a:t>
            </a:r>
          </a:p>
          <a:p>
            <a:pPr lvl="1">
              <a:buSzPct val="81081"/>
            </a:pPr>
            <a:r>
              <a:rPr lang="pl-PL" sz="1600" i="1" dirty="0">
                <a:latin typeface="Avenir"/>
                <a:ea typeface="Avenir"/>
                <a:cs typeface="Avenir"/>
                <a:sym typeface="Avenir"/>
              </a:rPr>
              <a:t>Biskup Diecezjalny odpowiedzialny za proces rozeznawania </a:t>
            </a:r>
          </a:p>
          <a:p>
            <a:pPr lvl="1">
              <a:buSzPct val="81081"/>
            </a:pPr>
            <a:r>
              <a:rPr lang="pl-PL" sz="1600" i="1" dirty="0">
                <a:latin typeface="Avenir"/>
                <a:ea typeface="Avenir"/>
                <a:cs typeface="Avenir"/>
                <a:sym typeface="Avenir"/>
              </a:rPr>
              <a:t>Zespół Synodalny zajmujący się koordynacją i inicjacją działań </a:t>
            </a:r>
          </a:p>
          <a:p>
            <a:pPr lvl="1">
              <a:buSzPct val="81081"/>
            </a:pPr>
            <a:r>
              <a:rPr lang="pl-PL" sz="1600" i="1" dirty="0">
                <a:latin typeface="Avenir"/>
                <a:ea typeface="Avenir"/>
                <a:cs typeface="Avenir"/>
                <a:sym typeface="Avenir"/>
              </a:rPr>
              <a:t>Proboszczowie odpowiedzialni za umożliwienie uczestnictwa na poziomie parafii</a:t>
            </a:r>
            <a:endParaRPr sz="1600" dirty="0">
              <a:latin typeface="Avenir"/>
              <a:ea typeface="Avenir"/>
              <a:cs typeface="Avenir"/>
              <a:sym typeface="Avenir"/>
            </a:endParaRPr>
          </a:p>
          <a:p>
            <a:pPr marL="914400" lvl="1" indent="-228600" algn="l" rtl="0">
              <a:lnSpc>
                <a:spcPct val="115000"/>
              </a:lnSpc>
              <a:spcBef>
                <a:spcPts val="0"/>
              </a:spcBef>
              <a:spcAft>
                <a:spcPts val="0"/>
              </a:spcAft>
              <a:buSzPct val="81081"/>
              <a:buNone/>
            </a:pPr>
            <a:endParaRPr sz="1600" dirty="0">
              <a:latin typeface="Avenir"/>
              <a:ea typeface="Avenir"/>
              <a:cs typeface="Avenir"/>
              <a:sym typeface="Avenir"/>
            </a:endParaRPr>
          </a:p>
          <a:p>
            <a:pPr lvl="0">
              <a:buSzPct val="81081"/>
            </a:pPr>
            <a:r>
              <a:rPr lang="es-ES" sz="1600" b="1" dirty="0">
                <a:solidFill>
                  <a:srgbClr val="850E33"/>
                </a:solidFill>
                <a:latin typeface="Avenir"/>
                <a:ea typeface="Avenir"/>
                <a:cs typeface="Avenir"/>
                <a:sym typeface="Avenir"/>
              </a:rPr>
              <a:t>Materiały:</a:t>
            </a:r>
            <a:endParaRPr dirty="0"/>
          </a:p>
          <a:p>
            <a:pPr lvl="1">
              <a:buSzPct val="81081"/>
            </a:pPr>
            <a:r>
              <a:rPr lang="pl-PL" sz="1600" dirty="0">
                <a:latin typeface="Avenir"/>
                <a:ea typeface="Avenir"/>
                <a:cs typeface="Avenir"/>
                <a:sym typeface="Avenir"/>
              </a:rPr>
              <a:t>10 „Głównych Kwestii” z </a:t>
            </a:r>
            <a:r>
              <a:rPr lang="pl-PL" sz="1600" i="1" dirty="0">
                <a:latin typeface="Avenir"/>
                <a:ea typeface="Avenir"/>
                <a:cs typeface="Avenir"/>
                <a:sym typeface="Avenir"/>
              </a:rPr>
              <a:t>Dokumentu Przygotowawczego</a:t>
            </a:r>
            <a:r>
              <a:rPr lang="pl-PL" sz="1600" dirty="0">
                <a:latin typeface="Avenir"/>
                <a:ea typeface="Avenir"/>
                <a:cs typeface="Avenir"/>
                <a:sym typeface="Avenir"/>
              </a:rPr>
              <a:t> </a:t>
            </a:r>
          </a:p>
          <a:p>
            <a:pPr lvl="1">
              <a:buSzPct val="81081"/>
            </a:pPr>
            <a:r>
              <a:rPr lang="pl-PL" sz="1600" dirty="0">
                <a:latin typeface="Avenir"/>
                <a:ea typeface="Avenir"/>
                <a:cs typeface="Avenir"/>
                <a:sym typeface="Avenir"/>
              </a:rPr>
              <a:t>Wszystko, co Diecezja jest w stanie przygotować</a:t>
            </a:r>
          </a:p>
          <a:p>
            <a:pPr marL="914400" lvl="1" indent="-304800" algn="l" rtl="0">
              <a:lnSpc>
                <a:spcPct val="115000"/>
              </a:lnSpc>
              <a:spcBef>
                <a:spcPts val="0"/>
              </a:spcBef>
              <a:spcAft>
                <a:spcPts val="0"/>
              </a:spcAft>
              <a:buSzPct val="81081"/>
              <a:buChar char="○"/>
            </a:pPr>
            <a:endParaRPr dirty="0"/>
          </a:p>
          <a:p>
            <a:pPr marL="914400" lvl="1" indent="-228600" algn="l" rtl="0">
              <a:lnSpc>
                <a:spcPct val="115000"/>
              </a:lnSpc>
              <a:spcBef>
                <a:spcPts val="0"/>
              </a:spcBef>
              <a:spcAft>
                <a:spcPts val="0"/>
              </a:spcAft>
              <a:buSzPct val="81081"/>
              <a:buNone/>
            </a:pPr>
            <a:endParaRPr sz="1600" dirty="0">
              <a:latin typeface="Avenir"/>
              <a:ea typeface="Avenir"/>
              <a:cs typeface="Avenir"/>
              <a:sym typeface="Avenir"/>
            </a:endParaRPr>
          </a:p>
          <a:p>
            <a:pPr lvl="0">
              <a:buSzPct val="81081"/>
            </a:pPr>
            <a:r>
              <a:rPr lang="es-ES" sz="1600" b="1" dirty="0">
                <a:solidFill>
                  <a:srgbClr val="008186"/>
                </a:solidFill>
                <a:latin typeface="Avenir"/>
                <a:ea typeface="Avenir"/>
                <a:cs typeface="Avenir"/>
                <a:sym typeface="Avenir"/>
              </a:rPr>
              <a:t>O czym należy pamiętać:</a:t>
            </a:r>
            <a:endParaRPr dirty="0"/>
          </a:p>
          <a:p>
            <a:pPr lvl="1">
              <a:buSzPct val="81081"/>
            </a:pPr>
            <a:r>
              <a:rPr lang="pl-PL" sz="1600" dirty="0">
                <a:latin typeface="Avenir"/>
                <a:ea typeface="Avenir"/>
                <a:cs typeface="Avenir"/>
                <a:sym typeface="Avenir"/>
              </a:rPr>
              <a:t>Istotą nie jest odpowiadanie na kwestionariusz lub listę przypadkowych pytań </a:t>
            </a:r>
          </a:p>
          <a:p>
            <a:pPr lvl="1">
              <a:buSzPct val="81081"/>
            </a:pPr>
            <a:r>
              <a:rPr lang="pl-PL" sz="1600" dirty="0">
                <a:latin typeface="Avenir"/>
                <a:ea typeface="Avenir"/>
                <a:cs typeface="Avenir"/>
                <a:sym typeface="Avenir"/>
              </a:rPr>
              <a:t>Wszystkie materiały muszą sprzyjać dialogowi i rozeznaniu</a:t>
            </a:r>
          </a:p>
          <a:p>
            <a:pPr marL="914400" lvl="1" indent="-304800" algn="l" rtl="0">
              <a:lnSpc>
                <a:spcPct val="115000"/>
              </a:lnSpc>
              <a:spcBef>
                <a:spcPts val="0"/>
              </a:spcBef>
              <a:spcAft>
                <a:spcPts val="0"/>
              </a:spcAft>
              <a:buSzPct val="81081"/>
              <a:buChar char="○"/>
            </a:pPr>
            <a:endParaRPr sz="1600" dirty="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500"/>
                                        <p:tgtEl>
                                          <p:spTgt spid="37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
                                            <p:txEl>
                                              <p:pRg st="1" end="1"/>
                                            </p:txEl>
                                          </p:spTgt>
                                        </p:tgtEl>
                                        <p:attrNameLst>
                                          <p:attrName>style.visibility</p:attrName>
                                        </p:attrNameLst>
                                      </p:cBhvr>
                                      <p:to>
                                        <p:strVal val="visible"/>
                                      </p:to>
                                    </p:set>
                                    <p:animEffect transition="in" filter="fade">
                                      <p:cBhvr>
                                        <p:cTn id="10" dur="500"/>
                                        <p:tgtEl>
                                          <p:spTgt spid="37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8">
                                            <p:txEl>
                                              <p:pRg st="2" end="2"/>
                                            </p:txEl>
                                          </p:spTgt>
                                        </p:tgtEl>
                                        <p:attrNameLst>
                                          <p:attrName>style.visibility</p:attrName>
                                        </p:attrNameLst>
                                      </p:cBhvr>
                                      <p:to>
                                        <p:strVal val="visible"/>
                                      </p:to>
                                    </p:set>
                                    <p:animEffect transition="in" filter="fade">
                                      <p:cBhvr>
                                        <p:cTn id="13" dur="500"/>
                                        <p:tgtEl>
                                          <p:spTgt spid="37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8">
                                            <p:txEl>
                                              <p:pRg st="3" end="3"/>
                                            </p:txEl>
                                          </p:spTgt>
                                        </p:tgtEl>
                                        <p:attrNameLst>
                                          <p:attrName>style.visibility</p:attrName>
                                        </p:attrNameLst>
                                      </p:cBhvr>
                                      <p:to>
                                        <p:strVal val="visible"/>
                                      </p:to>
                                    </p:set>
                                    <p:animEffect transition="in" filter="fade">
                                      <p:cBhvr>
                                        <p:cTn id="16" dur="500"/>
                                        <p:tgtEl>
                                          <p:spTgt spid="37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8">
                                            <p:txEl>
                                              <p:pRg st="4" end="4"/>
                                            </p:txEl>
                                          </p:spTgt>
                                        </p:tgtEl>
                                        <p:attrNameLst>
                                          <p:attrName>style.visibility</p:attrName>
                                        </p:attrNameLst>
                                      </p:cBhvr>
                                      <p:to>
                                        <p:strVal val="visible"/>
                                      </p:to>
                                    </p:set>
                                    <p:animEffect transition="in" filter="fade">
                                      <p:cBhvr>
                                        <p:cTn id="19" dur="500"/>
                                        <p:tgtEl>
                                          <p:spTgt spid="37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8">
                                            <p:txEl>
                                              <p:pRg st="6" end="6"/>
                                            </p:txEl>
                                          </p:spTgt>
                                        </p:tgtEl>
                                        <p:attrNameLst>
                                          <p:attrName>style.visibility</p:attrName>
                                        </p:attrNameLst>
                                      </p:cBhvr>
                                      <p:to>
                                        <p:strVal val="visible"/>
                                      </p:to>
                                    </p:set>
                                    <p:animEffect transition="in" filter="fade">
                                      <p:cBhvr>
                                        <p:cTn id="22" dur="500"/>
                                        <p:tgtEl>
                                          <p:spTgt spid="378">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8">
                                            <p:txEl>
                                              <p:pRg st="7" end="7"/>
                                            </p:txEl>
                                          </p:spTgt>
                                        </p:tgtEl>
                                        <p:attrNameLst>
                                          <p:attrName>style.visibility</p:attrName>
                                        </p:attrNameLst>
                                      </p:cBhvr>
                                      <p:to>
                                        <p:strVal val="visible"/>
                                      </p:to>
                                    </p:set>
                                    <p:animEffect transition="in" filter="fade">
                                      <p:cBhvr>
                                        <p:cTn id="25" dur="500"/>
                                        <p:tgtEl>
                                          <p:spTgt spid="378">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8">
                                            <p:txEl>
                                              <p:pRg st="8" end="8"/>
                                            </p:txEl>
                                          </p:spTgt>
                                        </p:tgtEl>
                                        <p:attrNameLst>
                                          <p:attrName>style.visibility</p:attrName>
                                        </p:attrNameLst>
                                      </p:cBhvr>
                                      <p:to>
                                        <p:strVal val="visible"/>
                                      </p:to>
                                    </p:set>
                                    <p:animEffect transition="in" filter="fade">
                                      <p:cBhvr>
                                        <p:cTn id="28" dur="500"/>
                                        <p:tgtEl>
                                          <p:spTgt spid="378">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8">
                                            <p:txEl>
                                              <p:pRg st="11" end="11"/>
                                            </p:txEl>
                                          </p:spTgt>
                                        </p:tgtEl>
                                        <p:attrNameLst>
                                          <p:attrName>style.visibility</p:attrName>
                                        </p:attrNameLst>
                                      </p:cBhvr>
                                      <p:to>
                                        <p:strVal val="visible"/>
                                      </p:to>
                                    </p:set>
                                    <p:animEffect transition="in" filter="fade">
                                      <p:cBhvr>
                                        <p:cTn id="31" dur="500"/>
                                        <p:tgtEl>
                                          <p:spTgt spid="378">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8">
                                            <p:txEl>
                                              <p:pRg st="12" end="12"/>
                                            </p:txEl>
                                          </p:spTgt>
                                        </p:tgtEl>
                                        <p:attrNameLst>
                                          <p:attrName>style.visibility</p:attrName>
                                        </p:attrNameLst>
                                      </p:cBhvr>
                                      <p:to>
                                        <p:strVal val="visible"/>
                                      </p:to>
                                    </p:set>
                                    <p:animEffect transition="in" filter="fade">
                                      <p:cBhvr>
                                        <p:cTn id="34" dur="500"/>
                                        <p:tgtEl>
                                          <p:spTgt spid="378">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8">
                                            <p:txEl>
                                              <p:pRg st="13" end="13"/>
                                            </p:txEl>
                                          </p:spTgt>
                                        </p:tgtEl>
                                        <p:attrNameLst>
                                          <p:attrName>style.visibility</p:attrName>
                                        </p:attrNameLst>
                                      </p:cBhvr>
                                      <p:to>
                                        <p:strVal val="visible"/>
                                      </p:to>
                                    </p:set>
                                    <p:animEffect transition="in" filter="fade">
                                      <p:cBhvr>
                                        <p:cTn id="37" dur="500"/>
                                        <p:tgtEl>
                                          <p:spTgt spid="37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35</a:t>
            </a:fld>
            <a:endParaRPr/>
          </a:p>
        </p:txBody>
      </p:sp>
      <p:pic>
        <p:nvPicPr>
          <p:cNvPr id="3" name="Obraz 2">
            <a:extLst>
              <a:ext uri="{FF2B5EF4-FFF2-40B4-BE49-F238E27FC236}">
                <a16:creationId xmlns="" xmlns:a16="http://schemas.microsoft.com/office/drawing/2014/main" id="{DF4B5F3A-5D52-4FAE-A796-2F1920451583}"/>
              </a:ext>
            </a:extLst>
          </p:cNvPr>
          <p:cNvPicPr>
            <a:picLocks noChangeAspect="1"/>
          </p:cNvPicPr>
          <p:nvPr/>
        </p:nvPicPr>
        <p:blipFill>
          <a:blip r:embed="rId3"/>
          <a:stretch>
            <a:fillRect/>
          </a:stretch>
        </p:blipFill>
        <p:spPr>
          <a:xfrm>
            <a:off x="0" y="9741"/>
            <a:ext cx="9144000" cy="512401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6"/>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63492"/>
              <a:buNone/>
            </a:pPr>
            <a:r>
              <a:rPr lang="es-ES" dirty="0">
                <a:solidFill>
                  <a:srgbClr val="DE8F32"/>
                </a:solidFill>
              </a:rPr>
              <a:t>Dziękujemy!</a:t>
            </a:r>
            <a:endParaRPr dirty="0">
              <a:solidFill>
                <a:srgbClr val="DE8F32"/>
              </a:solidFill>
            </a:endParaRPr>
          </a:p>
        </p:txBody>
      </p:sp>
      <p:pic>
        <p:nvPicPr>
          <p:cNvPr id="389" name="Google Shape;389;p36"/>
          <p:cNvPicPr preferRelativeResize="0"/>
          <p:nvPr/>
        </p:nvPicPr>
        <p:blipFill rotWithShape="1">
          <a:blip r:embed="rId3">
            <a:alphaModFix/>
          </a:blip>
          <a:srcRect l="-1217" t="-14983" r="-2075" b="28769"/>
          <a:stretch/>
        </p:blipFill>
        <p:spPr>
          <a:xfrm>
            <a:off x="2138850" y="2454475"/>
            <a:ext cx="6469975" cy="2783650"/>
          </a:xfrm>
          <a:prstGeom prst="rect">
            <a:avLst/>
          </a:prstGeom>
          <a:noFill/>
          <a:ln>
            <a:noFill/>
          </a:ln>
        </p:spPr>
      </p:pic>
      <p:pic>
        <p:nvPicPr>
          <p:cNvPr id="390" name="Google Shape;390;p36"/>
          <p:cNvPicPr preferRelativeResize="0"/>
          <p:nvPr/>
        </p:nvPicPr>
        <p:blipFill rotWithShape="1">
          <a:blip r:embed="rId4">
            <a:alphaModFix/>
          </a:blip>
          <a:srcRect l="45690" t="-32355" r="-12091" b="15505"/>
          <a:stretch/>
        </p:blipFill>
        <p:spPr>
          <a:xfrm>
            <a:off x="-78225" y="818425"/>
            <a:ext cx="3711474" cy="3366949"/>
          </a:xfrm>
          <a:prstGeom prst="rect">
            <a:avLst/>
          </a:prstGeom>
          <a:noFill/>
          <a:ln>
            <a:noFill/>
          </a:ln>
        </p:spPr>
      </p:pic>
      <p:pic>
        <p:nvPicPr>
          <p:cNvPr id="391" name="Google Shape;391;p36"/>
          <p:cNvPicPr preferRelativeResize="0"/>
          <p:nvPr/>
        </p:nvPicPr>
        <p:blipFill rotWithShape="1">
          <a:blip r:embed="rId4">
            <a:alphaModFix/>
          </a:blip>
          <a:srcRect l="-1691" t="47943" r="9786" b="-64793"/>
          <a:stretch/>
        </p:blipFill>
        <p:spPr>
          <a:xfrm>
            <a:off x="4082350" y="-50825"/>
            <a:ext cx="5137124" cy="3366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42" name="Google Shape;142;p4"/>
          <p:cNvSpPr txBox="1">
            <a:spLocks noGrp="1"/>
          </p:cNvSpPr>
          <p:nvPr>
            <p:ph type="title"/>
          </p:nvPr>
        </p:nvSpPr>
        <p:spPr>
          <a:xfrm>
            <a:off x="120087" y="586232"/>
            <a:ext cx="1784739" cy="2906835"/>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Clr>
                <a:schemeClr val="dk1"/>
              </a:buClr>
              <a:buSzPct val="48888"/>
              <a:buFont typeface="Arial"/>
              <a:buNone/>
            </a:pPr>
            <a:r>
              <a:rPr lang="pl-PL" dirty="0">
                <a:latin typeface="Avenir"/>
                <a:ea typeface="Avenir"/>
                <a:cs typeface="Avenir"/>
                <a:sym typeface="Avenir"/>
              </a:rPr>
              <a:t>Razem, wsłuchując się w Ducha Świętego, niech </a:t>
            </a:r>
            <a:br>
              <a:rPr lang="pl-PL" dirty="0">
                <a:latin typeface="Avenir"/>
                <a:ea typeface="Avenir"/>
                <a:cs typeface="Avenir"/>
                <a:sym typeface="Avenir"/>
              </a:rPr>
            </a:br>
            <a:r>
              <a:rPr lang="pl-PL" dirty="0">
                <a:latin typeface="Avenir"/>
                <a:ea typeface="Avenir"/>
                <a:cs typeface="Avenir"/>
                <a:sym typeface="Avenir"/>
              </a:rPr>
              <a:t>Bóg nas prowadzi</a:t>
            </a:r>
            <a:br>
              <a:rPr lang="pl-PL" dirty="0">
                <a:latin typeface="Avenir"/>
                <a:ea typeface="Avenir"/>
                <a:cs typeface="Avenir"/>
                <a:sym typeface="Avenir"/>
              </a:rPr>
            </a:br>
            <a:endParaRPr dirty="0">
              <a:latin typeface="Avenir"/>
              <a:ea typeface="Avenir"/>
              <a:cs typeface="Avenir"/>
              <a:sym typeface="Avenir"/>
            </a:endParaRPr>
          </a:p>
        </p:txBody>
      </p:sp>
      <p:sp>
        <p:nvSpPr>
          <p:cNvPr id="143" name="Google Shape;143;p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4</a:t>
            </a:fld>
            <a:endParaRPr/>
          </a:p>
        </p:txBody>
      </p:sp>
      <p:sp>
        <p:nvSpPr>
          <p:cNvPr id="144" name="Google Shape;144;p4"/>
          <p:cNvSpPr/>
          <p:nvPr/>
        </p:nvSpPr>
        <p:spPr>
          <a:xfrm>
            <a:off x="1842058" y="177540"/>
            <a:ext cx="3405015" cy="47089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Stajemy przed Tobą, Duchu Święty,</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zgromadzeni w Imię Twoje.</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Z Tobą jedynie, który nas prowadzisz;</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zamieszkaj w naszych sercach,</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naucz nas drogi, którą mamy iść</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i jak mamy nią podążać.</a:t>
            </a:r>
            <a:r>
              <a:rPr lang="en-GB" sz="1300" b="0" i="0" u="none" strike="noStrike" cap="none" dirty="0">
                <a:solidFill>
                  <a:srgbClr val="000000"/>
                </a:solidFill>
                <a:latin typeface="Avenir"/>
                <a:ea typeface="Avenir"/>
                <a:cs typeface="Avenir"/>
                <a:sym typeface="Avenir"/>
              </a:rPr>
              <a:t> </a:t>
            </a:r>
          </a:p>
          <a:p>
            <a:pPr marL="0" marR="0" lvl="0" indent="0" algn="l" rtl="0">
              <a:lnSpc>
                <a:spcPct val="100000"/>
              </a:lnSpc>
              <a:spcBef>
                <a:spcPts val="0"/>
              </a:spcBef>
              <a:spcAft>
                <a:spcPts val="0"/>
              </a:spcAft>
              <a:buNone/>
            </a:pPr>
            <a:r>
              <a:rPr lang="en-GB" sz="1300" b="0" i="0" u="none" strike="noStrike" cap="none" dirty="0">
                <a:solidFill>
                  <a:srgbClr val="000000"/>
                </a:solidFill>
                <a:latin typeface="Avenir"/>
                <a:ea typeface="Avenir"/>
                <a:cs typeface="Avenir"/>
                <a:sym typeface="Avenir"/>
              </a:rPr>
              <a:t/>
            </a:r>
            <a:br>
              <a:rPr lang="en-GB" sz="1300" b="0" i="0" u="none" strike="noStrike" cap="none" dirty="0">
                <a:solidFill>
                  <a:srgbClr val="000000"/>
                </a:solidFill>
                <a:latin typeface="Avenir"/>
                <a:ea typeface="Avenir"/>
                <a:cs typeface="Avenir"/>
                <a:sym typeface="Avenir"/>
              </a:rPr>
            </a:br>
            <a:r>
              <a:rPr lang="pl-PL" sz="1300" b="0" i="0" u="none" strike="noStrike" cap="none" dirty="0">
                <a:solidFill>
                  <a:srgbClr val="000000"/>
                </a:solidFill>
                <a:latin typeface="Avenir"/>
                <a:ea typeface="Avenir"/>
                <a:cs typeface="Avenir"/>
                <a:sym typeface="Avenir"/>
              </a:rPr>
              <a:t>Jesteśmy słabi i grzeszni;</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nie </a:t>
            </a:r>
            <a:r>
              <a:rPr lang="pl-PL" sz="1300" b="0" i="0" u="none" strike="noStrike" cap="none" dirty="0" smtClean="0">
                <a:solidFill>
                  <a:srgbClr val="000000"/>
                </a:solidFill>
                <a:latin typeface="Avenir"/>
                <a:ea typeface="Avenir"/>
                <a:cs typeface="Avenir"/>
                <a:sym typeface="Avenir"/>
              </a:rPr>
              <a:t>pozwól</a:t>
            </a:r>
            <a:r>
              <a:rPr lang="pl-PL" sz="1300" b="0" i="0" u="none" strike="noStrike" cap="none" dirty="0">
                <a:solidFill>
                  <a:srgbClr val="000000"/>
                </a:solidFill>
                <a:latin typeface="Avenir"/>
                <a:ea typeface="Avenir"/>
                <a:cs typeface="Avenir"/>
                <a:sym typeface="Avenir"/>
              </a:rPr>
              <a:t>, abyśmy wprowadzali nieład. Nie pozwól, by niewiedza sprowadziła nas na niewłaściwą drogę, albo stronniczość wpływała na nasze działania</a:t>
            </a:r>
            <a:r>
              <a:rPr lang="en-GB" sz="1300" b="0" i="0" u="none" strike="noStrike" cap="none" dirty="0">
                <a:solidFill>
                  <a:srgbClr val="000000"/>
                </a:solidFill>
                <a:latin typeface="Avenir"/>
                <a:ea typeface="Avenir"/>
                <a:cs typeface="Avenir"/>
                <a:sym typeface="Avenir"/>
              </a:rPr>
              <a:t>. </a:t>
            </a:r>
            <a:br>
              <a:rPr lang="en-GB" sz="1300" b="0" i="0" u="none" strike="noStrike" cap="none" dirty="0">
                <a:solidFill>
                  <a:srgbClr val="000000"/>
                </a:solidFill>
                <a:latin typeface="Avenir"/>
                <a:ea typeface="Avenir"/>
                <a:cs typeface="Avenir"/>
                <a:sym typeface="Avenir"/>
              </a:rPr>
            </a:br>
            <a:endParaRPr lang="en-GB" sz="13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Niech w Tobie odnajdziemy naszą jedność, abyśmy mogli razem podążać do życia wiecznego, i abyśmy nie zbaczali z drogi prawdy i tego, co jest słuszne</a:t>
            </a:r>
            <a:r>
              <a:rPr lang="en-GB" sz="1300" b="0" i="0" u="none" strike="noStrike" cap="none" dirty="0">
                <a:solidFill>
                  <a:srgbClr val="000000"/>
                </a:solidFill>
                <a:latin typeface="Avenir"/>
                <a:ea typeface="Avenir"/>
                <a:cs typeface="Avenir"/>
                <a:sym typeface="Avenir"/>
              </a:rPr>
              <a:t>. </a:t>
            </a:r>
            <a:br>
              <a:rPr lang="en-GB" sz="1300" b="0" i="0" u="none" strike="noStrike" cap="none" dirty="0">
                <a:solidFill>
                  <a:srgbClr val="000000"/>
                </a:solidFill>
                <a:latin typeface="Avenir"/>
                <a:ea typeface="Avenir"/>
                <a:cs typeface="Avenir"/>
                <a:sym typeface="Avenir"/>
              </a:rPr>
            </a:br>
            <a:endParaRPr lang="en-GB" sz="1300" b="0" i="0" u="none" strike="noStrike" cap="none" dirty="0">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O to wszystko prosimy Ciebie,</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który działasz w każdym miejscu i czasie, </a:t>
            </a:r>
            <a:r>
              <a:rPr lang="pl-PL" sz="1300" b="0" i="0" u="none" strike="noStrike" cap="none" dirty="0" smtClean="0">
                <a:solidFill>
                  <a:srgbClr val="000000"/>
                </a:solidFill>
                <a:latin typeface="Avenir"/>
                <a:ea typeface="Avenir"/>
                <a:cs typeface="Avenir"/>
                <a:sym typeface="Avenir"/>
              </a:rPr>
              <a:t/>
            </a:r>
            <a:br>
              <a:rPr lang="pl-PL" sz="1300" b="0" i="0" u="none" strike="noStrike" cap="none" dirty="0" smtClean="0">
                <a:solidFill>
                  <a:srgbClr val="000000"/>
                </a:solidFill>
                <a:latin typeface="Avenir"/>
                <a:ea typeface="Avenir"/>
                <a:cs typeface="Avenir"/>
                <a:sym typeface="Avenir"/>
              </a:rPr>
            </a:br>
            <a:r>
              <a:rPr lang="pl-PL" sz="1300" b="0" i="0" u="none" strike="noStrike" cap="none" dirty="0" smtClean="0">
                <a:solidFill>
                  <a:srgbClr val="000000"/>
                </a:solidFill>
                <a:latin typeface="Avenir"/>
                <a:ea typeface="Avenir"/>
                <a:cs typeface="Avenir"/>
                <a:sym typeface="Avenir"/>
              </a:rPr>
              <a:t>w </a:t>
            </a:r>
            <a:r>
              <a:rPr lang="pl-PL" sz="1300" b="0" i="0" u="none" strike="noStrike" cap="none" dirty="0">
                <a:solidFill>
                  <a:srgbClr val="000000"/>
                </a:solidFill>
                <a:latin typeface="Avenir"/>
                <a:ea typeface="Avenir"/>
                <a:cs typeface="Avenir"/>
                <a:sym typeface="Avenir"/>
              </a:rPr>
              <a:t>komunii Ojca i Syna,</a:t>
            </a:r>
          </a:p>
          <a:p>
            <a:pPr marL="0" marR="0" lvl="0" indent="0" algn="l" rtl="0">
              <a:lnSpc>
                <a:spcPct val="100000"/>
              </a:lnSpc>
              <a:spcBef>
                <a:spcPts val="0"/>
              </a:spcBef>
              <a:spcAft>
                <a:spcPts val="0"/>
              </a:spcAft>
              <a:buNone/>
            </a:pPr>
            <a:r>
              <a:rPr lang="pl-PL" sz="1300" b="0" i="0" u="none" strike="noStrike" cap="none" dirty="0">
                <a:solidFill>
                  <a:srgbClr val="000000"/>
                </a:solidFill>
                <a:latin typeface="Avenir"/>
                <a:ea typeface="Avenir"/>
                <a:cs typeface="Avenir"/>
                <a:sym typeface="Avenir"/>
              </a:rPr>
              <a:t>na wieki wieków. Amen</a:t>
            </a:r>
          </a:p>
          <a:p>
            <a:pPr marL="0" marR="0" lvl="0" indent="0" algn="l" rtl="0">
              <a:lnSpc>
                <a:spcPct val="100000"/>
              </a:lnSpc>
              <a:spcBef>
                <a:spcPts val="0"/>
              </a:spcBef>
              <a:spcAft>
                <a:spcPts val="0"/>
              </a:spcAft>
              <a:buNone/>
            </a:pPr>
            <a:r>
              <a:rPr lang="en-GB" sz="1400" b="0" i="0" u="none" strike="noStrike" cap="none" dirty="0">
                <a:solidFill>
                  <a:srgbClr val="000000"/>
                </a:solidFill>
                <a:latin typeface="Avenir"/>
                <a:ea typeface="Avenir"/>
                <a:cs typeface="Avenir"/>
                <a:sym typeface="Avenir"/>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763248" y="558777"/>
            <a:ext cx="7818437" cy="85725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dirty="0">
                <a:latin typeface="Avenir"/>
                <a:ea typeface="Avenir"/>
                <a:cs typeface="Avenir"/>
                <a:sym typeface="Avenir"/>
              </a:rPr>
              <a:t>Wyzwanie Synodalności</a:t>
            </a:r>
            <a:endParaRPr dirty="0">
              <a:latin typeface="Avenir"/>
              <a:ea typeface="Avenir"/>
              <a:cs typeface="Avenir"/>
              <a:sym typeface="Avenir"/>
            </a:endParaRPr>
          </a:p>
        </p:txBody>
      </p:sp>
      <p:sp>
        <p:nvSpPr>
          <p:cNvPr id="151" name="Google Shape;151;p5"/>
          <p:cNvSpPr txBox="1">
            <a:spLocks noGrp="1"/>
          </p:cNvSpPr>
          <p:nvPr>
            <p:ph type="body" idx="1"/>
          </p:nvPr>
        </p:nvSpPr>
        <p:spPr>
          <a:xfrm>
            <a:off x="534572" y="1158423"/>
            <a:ext cx="8187397" cy="3286968"/>
          </a:xfrm>
          <a:prstGeom prst="rect">
            <a:avLst/>
          </a:prstGeom>
          <a:noFill/>
          <a:ln>
            <a:noFill/>
          </a:ln>
        </p:spPr>
        <p:txBody>
          <a:bodyPr spcFirstLastPara="1" wrap="square" lIns="91425" tIns="91425" rIns="91425" bIns="91425" anchor="ctr" anchorCtr="0">
            <a:normAutofit lnSpcReduction="10000"/>
          </a:bodyPr>
          <a:lstStyle/>
          <a:p>
            <a:pPr marL="152400" lvl="0" indent="0" algn="just" rtl="0">
              <a:lnSpc>
                <a:spcPct val="115000"/>
              </a:lnSpc>
              <a:spcBef>
                <a:spcPts val="0"/>
              </a:spcBef>
              <a:spcAft>
                <a:spcPts val="0"/>
              </a:spcAft>
              <a:buSzPts val="1200"/>
              <a:buNone/>
            </a:pPr>
            <a:r>
              <a:rPr lang="es-ES" sz="2400" dirty="0">
                <a:latin typeface="Avenir"/>
                <a:ea typeface="Avenir"/>
                <a:cs typeface="Avenir"/>
                <a:sym typeface="Avenir"/>
              </a:rPr>
              <a:t>“</a:t>
            </a:r>
            <a:r>
              <a:rPr lang="pl-PL" sz="2400" dirty="0">
                <a:latin typeface="Avenir"/>
                <a:ea typeface="Avenir"/>
                <a:cs typeface="Avenir"/>
                <a:sym typeface="Avenir"/>
              </a:rPr>
              <a:t>To, czego domaga się od nas Pan, w pewnym sensie jest już w całości zawarte w słowie </a:t>
            </a:r>
            <a:r>
              <a:rPr lang="pl-PL" sz="2400" b="1" dirty="0">
                <a:latin typeface="Avenir"/>
                <a:ea typeface="Avenir"/>
                <a:cs typeface="Avenir"/>
                <a:sym typeface="Avenir"/>
              </a:rPr>
              <a:t>„Synod”. Wspólne podążanie </a:t>
            </a:r>
            <a:r>
              <a:rPr lang="pl-PL" sz="2400" dirty="0">
                <a:latin typeface="Avenir"/>
                <a:ea typeface="Avenir"/>
                <a:cs typeface="Avenir"/>
                <a:sym typeface="Avenir"/>
              </a:rPr>
              <a:t>– osoby świeckie, pastorzy, Biskup Rzymu – to koncepcja łatwa do ujęcia w słowa, ale nie tak łatwa do zrealizowania w praktyce</a:t>
            </a:r>
            <a:r>
              <a:rPr lang="es-ES" sz="2400" dirty="0">
                <a:latin typeface="Avenir"/>
                <a:ea typeface="Avenir"/>
                <a:cs typeface="Avenir"/>
                <a:sym typeface="Avenir"/>
              </a:rPr>
              <a:t>.” </a:t>
            </a:r>
            <a:endParaRPr sz="2400" dirty="0">
              <a:solidFill>
                <a:schemeClr val="dk1"/>
              </a:solidFill>
              <a:latin typeface="Avenir"/>
              <a:ea typeface="Avenir"/>
              <a:cs typeface="Avenir"/>
              <a:sym typeface="Avenir"/>
            </a:endParaRPr>
          </a:p>
          <a:p>
            <a:pPr marL="152400" lvl="0" indent="0" algn="r" rtl="0">
              <a:lnSpc>
                <a:spcPct val="115000"/>
              </a:lnSpc>
              <a:spcBef>
                <a:spcPts val="0"/>
              </a:spcBef>
              <a:spcAft>
                <a:spcPts val="0"/>
              </a:spcAft>
              <a:buSzPts val="1200"/>
              <a:buNone/>
            </a:pPr>
            <a:endParaRPr sz="2400" dirty="0">
              <a:solidFill>
                <a:schemeClr val="dk1"/>
              </a:solidFill>
              <a:latin typeface="Avenir"/>
              <a:ea typeface="Avenir"/>
              <a:cs typeface="Avenir"/>
              <a:sym typeface="Avenir"/>
            </a:endParaRPr>
          </a:p>
          <a:p>
            <a:pPr marL="152400" lvl="0" indent="0" algn="r" rtl="0">
              <a:lnSpc>
                <a:spcPct val="115000"/>
              </a:lnSpc>
              <a:spcBef>
                <a:spcPts val="0"/>
              </a:spcBef>
              <a:spcAft>
                <a:spcPts val="0"/>
              </a:spcAft>
              <a:buSzPts val="1200"/>
              <a:buNone/>
            </a:pPr>
            <a:r>
              <a:rPr lang="pl-PL" sz="1100" dirty="0">
                <a:solidFill>
                  <a:schemeClr val="dk1"/>
                </a:solidFill>
                <a:latin typeface="Avenir"/>
                <a:ea typeface="Avenir"/>
                <a:cs typeface="Avenir"/>
                <a:sym typeface="Avenir"/>
              </a:rPr>
              <a:t>Papież Franciszek, Przemówienie podczas </a:t>
            </a:r>
            <a:r>
              <a:rPr lang="pl-PL" sz="1100" u="sng" dirty="0">
                <a:solidFill>
                  <a:schemeClr val="dk1"/>
                </a:solidFill>
                <a:latin typeface="Avenir"/>
                <a:ea typeface="Avenir"/>
                <a:cs typeface="Avenir"/>
                <a:sym typeface="Avenir"/>
              </a:rPr>
              <a:t>uroczystości upamiętniającej 50. </a:t>
            </a:r>
            <a:br>
              <a:rPr lang="pl-PL" sz="1100" u="sng" dirty="0">
                <a:solidFill>
                  <a:schemeClr val="dk1"/>
                </a:solidFill>
                <a:latin typeface="Avenir"/>
                <a:ea typeface="Avenir"/>
                <a:cs typeface="Avenir"/>
                <a:sym typeface="Avenir"/>
              </a:rPr>
            </a:br>
            <a:r>
              <a:rPr lang="pl-PL" sz="1100" u="sng" dirty="0">
                <a:solidFill>
                  <a:schemeClr val="dk1"/>
                </a:solidFill>
                <a:latin typeface="Avenir"/>
                <a:ea typeface="Avenir"/>
                <a:cs typeface="Avenir"/>
                <a:sym typeface="Avenir"/>
              </a:rPr>
              <a:t>Rocznicę ustanowienia Synodu Biskupów</a:t>
            </a:r>
            <a:r>
              <a:rPr lang="pl-PL" sz="1100" dirty="0">
                <a:solidFill>
                  <a:schemeClr val="dk1"/>
                </a:solidFill>
                <a:latin typeface="Avenir"/>
                <a:ea typeface="Avenir"/>
                <a:cs typeface="Avenir"/>
                <a:sym typeface="Avenir"/>
              </a:rPr>
              <a:t>,</a:t>
            </a:r>
          </a:p>
          <a:p>
            <a:pPr marL="152400" lvl="0" indent="0" algn="r" rtl="0">
              <a:lnSpc>
                <a:spcPct val="115000"/>
              </a:lnSpc>
              <a:spcBef>
                <a:spcPts val="0"/>
              </a:spcBef>
              <a:spcAft>
                <a:spcPts val="0"/>
              </a:spcAft>
              <a:buSzPts val="1200"/>
              <a:buNone/>
            </a:pPr>
            <a:r>
              <a:rPr lang="pl-PL" sz="1100" dirty="0">
                <a:solidFill>
                  <a:schemeClr val="dk1"/>
                </a:solidFill>
                <a:latin typeface="Avenir"/>
                <a:ea typeface="Avenir"/>
                <a:cs typeface="Avenir"/>
                <a:sym typeface="Avenir"/>
              </a:rPr>
              <a:t>17 października 2015 roku</a:t>
            </a:r>
          </a:p>
          <a:p>
            <a:pPr marL="82550" lvl="0" indent="0" algn="r" rtl="0">
              <a:lnSpc>
                <a:spcPct val="115000"/>
              </a:lnSpc>
              <a:spcBef>
                <a:spcPts val="0"/>
              </a:spcBef>
              <a:spcAft>
                <a:spcPts val="0"/>
              </a:spcAft>
              <a:buSzPts val="1200"/>
              <a:buFont typeface="Noto Sans Symbols"/>
              <a:buNone/>
            </a:pPr>
            <a:r>
              <a:rPr lang="en-GB" sz="1100" i="1" dirty="0">
                <a:solidFill>
                  <a:schemeClr val="dk1"/>
                </a:solidFill>
                <a:latin typeface="Avenir"/>
                <a:ea typeface="Avenir"/>
                <a:cs typeface="Avenir"/>
                <a:sym typeface="Avenir"/>
              </a:rPr>
              <a:t> </a:t>
            </a:r>
            <a:endParaRPr lang="en-GB" sz="18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157" name="Google Shape;157;p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6</a:t>
            </a:fld>
            <a:endParaRPr/>
          </a:p>
        </p:txBody>
      </p:sp>
      <p:sp>
        <p:nvSpPr>
          <p:cNvPr id="158" name="Google Shape;158;p6"/>
          <p:cNvSpPr txBox="1">
            <a:spLocks noGrp="1"/>
          </p:cNvSpPr>
          <p:nvPr>
            <p:ph type="body" idx="1"/>
          </p:nvPr>
        </p:nvSpPr>
        <p:spPr>
          <a:xfrm>
            <a:off x="406649" y="112924"/>
            <a:ext cx="8406952" cy="4588129"/>
          </a:xfrm>
          <a:prstGeom prst="rect">
            <a:avLst/>
          </a:prstGeom>
          <a:noFill/>
          <a:ln>
            <a:noFill/>
          </a:ln>
        </p:spPr>
        <p:txBody>
          <a:bodyPr spcFirstLastPara="1" wrap="square" lIns="91425" tIns="91425" rIns="91425" bIns="91425" anchor="ctr" anchorCtr="0">
            <a:normAutofit/>
          </a:bodyPr>
          <a:lstStyle/>
          <a:p>
            <a:pPr marL="152400" lvl="0" indent="0" algn="just" rtl="0">
              <a:lnSpc>
                <a:spcPct val="115000"/>
              </a:lnSpc>
              <a:spcBef>
                <a:spcPts val="0"/>
              </a:spcBef>
              <a:spcAft>
                <a:spcPts val="0"/>
              </a:spcAft>
              <a:buSzPts val="1200"/>
              <a:buNone/>
            </a:pPr>
            <a:r>
              <a:rPr lang="es-ES" sz="1400" b="1" dirty="0">
                <a:solidFill>
                  <a:srgbClr val="D8D8D8"/>
                </a:solidFill>
                <a:latin typeface="Avenir"/>
                <a:ea typeface="Avenir"/>
                <a:cs typeface="Avenir"/>
                <a:sym typeface="Avenir"/>
              </a:rPr>
              <a:t>“</a:t>
            </a:r>
            <a:r>
              <a:rPr lang="pl-PL" sz="1400" b="1" dirty="0">
                <a:solidFill>
                  <a:srgbClr val="D8D8D8"/>
                </a:solidFill>
                <a:latin typeface="Avenir"/>
                <a:ea typeface="Avenir"/>
                <a:cs typeface="Avenir"/>
                <a:sym typeface="Avenir"/>
              </a:rPr>
              <a:t>Kościół Boży jest zwoływany na Synod. Proces zatytułowany „Ku Kościołowi synodalnemu: komunia, uczestnictwo i misja</a:t>
            </a:r>
            <a:r>
              <a:rPr lang="pl-PL" sz="1400" b="1" dirty="0" smtClean="0">
                <a:solidFill>
                  <a:srgbClr val="D8D8D8"/>
                </a:solidFill>
                <a:latin typeface="Avenir"/>
                <a:ea typeface="Avenir"/>
                <a:cs typeface="Avenir"/>
                <a:sym typeface="Avenir"/>
              </a:rPr>
              <a:t>” </a:t>
            </a:r>
            <a:r>
              <a:rPr lang="pl-PL" sz="1400" b="1" dirty="0">
                <a:solidFill>
                  <a:srgbClr val="D8D8D8"/>
                </a:solidFill>
                <a:latin typeface="Avenir"/>
                <a:ea typeface="Avenir"/>
                <a:cs typeface="Avenir"/>
                <a:sym typeface="Avenir"/>
              </a:rPr>
              <a:t>zostanie uroczyście rozpoczęty w dniach 9-10 października 2021 r. w Rzymie, a następnie 17 października w każdym Kościele partykularnym. Kluczowym etapem będzie celebracja XVI Zwyczajnego Zgromadzenia Ogólnego Synodu Biskupów w październiku 2023 </a:t>
            </a:r>
            <a:r>
              <a:rPr lang="pl-PL" sz="1400" b="1" dirty="0" smtClean="0">
                <a:solidFill>
                  <a:srgbClr val="D8D8D8"/>
                </a:solidFill>
                <a:latin typeface="Avenir"/>
                <a:ea typeface="Avenir"/>
                <a:cs typeface="Avenir"/>
                <a:sym typeface="Avenir"/>
              </a:rPr>
              <a:t>roku, </a:t>
            </a:r>
            <a:r>
              <a:rPr lang="pl-PL" sz="1400" b="1" dirty="0">
                <a:solidFill>
                  <a:srgbClr val="D8D8D8"/>
                </a:solidFill>
                <a:latin typeface="Avenir"/>
                <a:ea typeface="Avenir"/>
                <a:cs typeface="Avenir"/>
                <a:sym typeface="Avenir"/>
              </a:rPr>
              <a:t>po której nastąpi faza realizacji, w którą ponownie zaangażowane będą Kościoły partykularne. Poprzez to zgromadzenie </a:t>
            </a:r>
            <a:r>
              <a:rPr lang="pl-PL" sz="1400" b="1" dirty="0" smtClean="0">
                <a:solidFill>
                  <a:srgbClr val="D8D8D8"/>
                </a:solidFill>
                <a:latin typeface="Avenir"/>
                <a:ea typeface="Avenir"/>
                <a:cs typeface="Avenir"/>
                <a:sym typeface="Avenir"/>
              </a:rPr>
              <a:t>Papież </a:t>
            </a:r>
            <a:r>
              <a:rPr lang="pl-PL" sz="1400" b="1" dirty="0">
                <a:solidFill>
                  <a:srgbClr val="D8D8D8"/>
                </a:solidFill>
                <a:latin typeface="Avenir"/>
                <a:ea typeface="Avenir"/>
                <a:cs typeface="Avenir"/>
                <a:sym typeface="Avenir"/>
              </a:rPr>
              <a:t>Franciszek zaprasza cały Kościół do postawienia sobie pytania na temat, który jest decydujący dla jego życia i misji: „Właśnie droga synodalności jest drogą, której Bóg oczekuje od Kościoła trzeciego tysiąclecia</a:t>
            </a:r>
            <a:r>
              <a:rPr lang="pl-PL" sz="1400" b="1" dirty="0" smtClean="0">
                <a:solidFill>
                  <a:srgbClr val="D8D8D8"/>
                </a:solidFill>
                <a:latin typeface="Avenir"/>
                <a:ea typeface="Avenir"/>
                <a:cs typeface="Avenir"/>
                <a:sym typeface="Avenir"/>
              </a:rPr>
              <a:t>”. </a:t>
            </a:r>
            <a:r>
              <a:rPr lang="pl-PL" sz="1400" b="1" dirty="0">
                <a:solidFill>
                  <a:srgbClr val="D8D8D8"/>
                </a:solidFill>
                <a:latin typeface="Avenir"/>
                <a:ea typeface="Avenir"/>
                <a:cs typeface="Avenir"/>
                <a:sym typeface="Avenir"/>
              </a:rPr>
              <a:t>Ten szlak, który wpisuje się w „odnowienie” Kościoła zaproponowane przez Sobór Watykański II, jest darem i zadaniem: idąc razem i wspólnie zastanawiając się nad przebytą drogą, Kościół będzie mógł nauczyć się na podstawie tego, czego doświadczy, jakie procesy mogą mu pomóc w przeżywaniu komunii, w realizowaniu uczestnictwa, w otwarciu się na misję. Nasze „podążanie razem” jest w istocie tym, co najlepiej realizuje i ukazuje naturę Kościoła jako pielgrzymującego i misyjnego Ludu Bożego</a:t>
            </a:r>
            <a:r>
              <a:rPr lang="es-ES" sz="1400" b="1" dirty="0">
                <a:solidFill>
                  <a:srgbClr val="D8D8D8"/>
                </a:solidFill>
                <a:latin typeface="Avenir"/>
                <a:ea typeface="Avenir"/>
                <a:cs typeface="Avenir"/>
                <a:sym typeface="Avenir"/>
              </a:rPr>
              <a:t>”</a:t>
            </a:r>
            <a:r>
              <a:rPr lang="es-ES" sz="1300" b="1" dirty="0">
                <a:solidFill>
                  <a:srgbClr val="D8D8D8"/>
                </a:solidFill>
                <a:latin typeface="Avenir"/>
                <a:ea typeface="Avenir"/>
                <a:cs typeface="Avenir"/>
                <a:sym typeface="Avenir"/>
              </a:rPr>
              <a:t> </a:t>
            </a:r>
            <a:endParaRPr b="1" dirty="0"/>
          </a:p>
          <a:p>
            <a:pPr marL="152400" lvl="0" indent="0" algn="just" rtl="0">
              <a:lnSpc>
                <a:spcPct val="115000"/>
              </a:lnSpc>
              <a:spcBef>
                <a:spcPts val="0"/>
              </a:spcBef>
              <a:spcAft>
                <a:spcPts val="0"/>
              </a:spcAft>
              <a:buSzPts val="1200"/>
              <a:buNone/>
            </a:pPr>
            <a:endParaRPr sz="1300" dirty="0">
              <a:solidFill>
                <a:srgbClr val="D8D8D8"/>
              </a:solidFill>
              <a:latin typeface="Avenir"/>
              <a:ea typeface="Avenir"/>
              <a:cs typeface="Avenir"/>
              <a:sym typeface="Avenir"/>
            </a:endParaRPr>
          </a:p>
          <a:p>
            <a:pPr marL="152400" lvl="0" indent="0" algn="r" rtl="0">
              <a:lnSpc>
                <a:spcPct val="115000"/>
              </a:lnSpc>
              <a:spcBef>
                <a:spcPts val="0"/>
              </a:spcBef>
              <a:spcAft>
                <a:spcPts val="0"/>
              </a:spcAft>
              <a:buSzPts val="1200"/>
              <a:buNone/>
            </a:pPr>
            <a:r>
              <a:rPr lang="es-ES" sz="1300" dirty="0">
                <a:solidFill>
                  <a:srgbClr val="D8D8D8"/>
                </a:solidFill>
                <a:latin typeface="Avenir"/>
                <a:ea typeface="Avenir"/>
                <a:cs typeface="Avenir"/>
                <a:sym typeface="Avenir"/>
              </a:rPr>
              <a:t>(</a:t>
            </a:r>
            <a:r>
              <a:rPr lang="es-ES" sz="1300" i="1" dirty="0">
                <a:solidFill>
                  <a:srgbClr val="D8D8D8"/>
                </a:solidFill>
                <a:latin typeface="Avenir"/>
                <a:ea typeface="Avenir"/>
                <a:cs typeface="Avenir"/>
                <a:sym typeface="Avenir"/>
              </a:rPr>
              <a:t>PD</a:t>
            </a:r>
            <a:r>
              <a:rPr lang="es-ES" sz="1300" dirty="0">
                <a:solidFill>
                  <a:srgbClr val="D8D8D8"/>
                </a:solidFill>
                <a:latin typeface="Avenir"/>
                <a:ea typeface="Avenir"/>
                <a:cs typeface="Avenir"/>
                <a:sym typeface="Avenir"/>
              </a:rPr>
              <a:t>, 1)</a:t>
            </a:r>
            <a:endParaRPr sz="1300" dirty="0">
              <a:solidFill>
                <a:srgbClr val="D8D8D8"/>
              </a:solidFill>
              <a:latin typeface="Avenir"/>
              <a:ea typeface="Avenir"/>
              <a:cs typeface="Avenir"/>
              <a:sym typeface="Avenir"/>
            </a:endParaRPr>
          </a:p>
        </p:txBody>
      </p:sp>
      <p:cxnSp>
        <p:nvCxnSpPr>
          <p:cNvPr id="159" name="Google Shape;159;p6"/>
          <p:cNvCxnSpPr/>
          <p:nvPr/>
        </p:nvCxnSpPr>
        <p:spPr>
          <a:xfrm>
            <a:off x="2729445" y="4813977"/>
            <a:ext cx="212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7"/>
          <p:cNvSpPr txBox="1">
            <a:spLocks noGrp="1"/>
          </p:cNvSpPr>
          <p:nvPr>
            <p:ph type="sldNum" idx="4294967295"/>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pPr marL="0" lvl="0" indent="0" algn="r" rtl="0">
                <a:lnSpc>
                  <a:spcPct val="100000"/>
                </a:lnSpc>
                <a:spcBef>
                  <a:spcPts val="0"/>
                </a:spcBef>
                <a:spcAft>
                  <a:spcPts val="0"/>
                </a:spcAft>
                <a:buSzPts val="600"/>
                <a:buNone/>
              </a:pPr>
              <a:t>7</a:t>
            </a:fld>
            <a:endParaRPr/>
          </a:p>
        </p:txBody>
      </p:sp>
      <p:sp>
        <p:nvSpPr>
          <p:cNvPr id="166" name="Google Shape;166;p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pPr marL="0" lvl="0" indent="0" algn="r" rtl="0">
                <a:lnSpc>
                  <a:spcPct val="100000"/>
                </a:lnSpc>
                <a:spcBef>
                  <a:spcPts val="0"/>
                </a:spcBef>
                <a:spcAft>
                  <a:spcPts val="0"/>
                </a:spcAft>
                <a:buSzPts val="600"/>
                <a:buNone/>
              </a:pPr>
              <a:t>7</a:t>
            </a:fld>
            <a:endParaRPr/>
          </a:p>
        </p:txBody>
      </p:sp>
      <p:pic>
        <p:nvPicPr>
          <p:cNvPr id="1026" name="Picture 2"/>
          <p:cNvPicPr>
            <a:picLocks noChangeAspect="1" noChangeArrowheads="1"/>
          </p:cNvPicPr>
          <p:nvPr/>
        </p:nvPicPr>
        <p:blipFill>
          <a:blip r:embed="rId3"/>
          <a:srcRect b="1414"/>
          <a:stretch>
            <a:fillRect/>
          </a:stretch>
        </p:blipFill>
        <p:spPr bwMode="auto">
          <a:xfrm>
            <a:off x="847164" y="44825"/>
            <a:ext cx="7755867" cy="431202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pPr marL="0" lvl="0" indent="0" algn="r" rtl="0">
                <a:lnSpc>
                  <a:spcPct val="100000"/>
                </a:lnSpc>
                <a:spcBef>
                  <a:spcPts val="0"/>
                </a:spcBef>
                <a:spcAft>
                  <a:spcPts val="0"/>
                </a:spcAft>
                <a:buSzPts val="600"/>
                <a:buNone/>
              </a:pPr>
              <a:t>8</a:t>
            </a:fld>
            <a:endParaRPr/>
          </a:p>
        </p:txBody>
      </p:sp>
      <p:sp>
        <p:nvSpPr>
          <p:cNvPr id="172" name="Google Shape;172;p8"/>
          <p:cNvSpPr txBox="1">
            <a:spLocks noGrp="1"/>
          </p:cNvSpPr>
          <p:nvPr>
            <p:ph type="title"/>
          </p:nvPr>
        </p:nvSpPr>
        <p:spPr>
          <a:xfrm>
            <a:off x="125" y="1266900"/>
            <a:ext cx="9144000" cy="871389"/>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DE8F32"/>
              </a:buClr>
              <a:buSzPts val="9300"/>
              <a:buFont typeface="Helvetica Neue"/>
              <a:buNone/>
            </a:pPr>
            <a:r>
              <a:rPr lang="es-ES" sz="3200" dirty="0">
                <a:latin typeface="Avenir"/>
                <a:ea typeface="Avenir"/>
                <a:cs typeface="Avenir"/>
                <a:sym typeface="Avenir"/>
              </a:rPr>
              <a:t>Cel Synodu</a:t>
            </a:r>
            <a:endParaRPr sz="3200" dirty="0">
              <a:latin typeface="Avenir"/>
              <a:ea typeface="Avenir"/>
              <a:cs typeface="Avenir"/>
              <a:sym typeface="Avenir"/>
            </a:endParaRPr>
          </a:p>
        </p:txBody>
      </p:sp>
      <p:sp>
        <p:nvSpPr>
          <p:cNvPr id="173" name="Google Shape;173;p8"/>
          <p:cNvSpPr txBox="1">
            <a:spLocks noGrp="1"/>
          </p:cNvSpPr>
          <p:nvPr>
            <p:ph type="subTitle" idx="1"/>
          </p:nvPr>
        </p:nvSpPr>
        <p:spPr>
          <a:xfrm>
            <a:off x="1041400" y="2362201"/>
            <a:ext cx="7035799" cy="2232108"/>
          </a:xfrm>
          <a:prstGeom prst="rect">
            <a:avLst/>
          </a:prstGeom>
          <a:noFill/>
          <a:ln>
            <a:noFill/>
          </a:ln>
        </p:spPr>
        <p:txBody>
          <a:bodyPr spcFirstLastPara="1" wrap="square" lIns="91425" tIns="91425" rIns="91425" bIns="91425" anchor="ctr" anchorCtr="0">
            <a:normAutofit/>
          </a:bodyPr>
          <a:lstStyle/>
          <a:p>
            <a:pPr marL="457200" lvl="0" indent="-304800" algn="ctr" rtl="0">
              <a:lnSpc>
                <a:spcPct val="115000"/>
              </a:lnSpc>
              <a:spcBef>
                <a:spcPts val="0"/>
              </a:spcBef>
              <a:spcAft>
                <a:spcPts val="0"/>
              </a:spcAft>
              <a:buClr>
                <a:srgbClr val="DE8F32"/>
              </a:buClr>
              <a:buSzPct val="84942"/>
              <a:buFont typeface="Helvetica Neue"/>
              <a:buNone/>
            </a:pPr>
            <a:r>
              <a:rPr lang="es-ES" sz="2800" b="1" dirty="0">
                <a:latin typeface="Avenir"/>
                <a:ea typeface="Avenir"/>
                <a:cs typeface="Avenir"/>
                <a:sym typeface="Avenir"/>
              </a:rPr>
              <a:t>Nauczyć synodalności</a:t>
            </a:r>
            <a:endParaRPr dirty="0"/>
          </a:p>
          <a:p>
            <a:pPr marL="457200" lvl="0" indent="-304800" algn="ctr" rtl="0">
              <a:lnSpc>
                <a:spcPct val="115000"/>
              </a:lnSpc>
              <a:spcBef>
                <a:spcPts val="0"/>
              </a:spcBef>
              <a:spcAft>
                <a:spcPts val="0"/>
              </a:spcAft>
              <a:buClr>
                <a:srgbClr val="DE8F32"/>
              </a:buClr>
              <a:buSzPct val="108108"/>
              <a:buFont typeface="Helvetica Neue"/>
              <a:buNone/>
            </a:pPr>
            <a:r>
              <a:rPr lang="pl-PL" sz="1800" i="1" spc="-45" dirty="0">
                <a:solidFill>
                  <a:srgbClr val="DE8F31"/>
                </a:solidFill>
                <a:effectLst/>
                <a:latin typeface="Arial" panose="020B0604020202020204" pitchFamily="34" charset="0"/>
                <a:ea typeface="Arial" panose="020B0604020202020204" pitchFamily="34" charset="0"/>
                <a:cs typeface="Times New Roman" panose="02020603050405020304" pitchFamily="18" charset="0"/>
              </a:rPr>
              <a:t>Przeczytaj ponownie i Ćwicz</a:t>
            </a:r>
            <a:endParaRPr dirty="0"/>
          </a:p>
          <a:p>
            <a:pPr marL="457200" lvl="0" indent="-304800" algn="ctr" rtl="0">
              <a:lnSpc>
                <a:spcPct val="115000"/>
              </a:lnSpc>
              <a:spcBef>
                <a:spcPts val="0"/>
              </a:spcBef>
              <a:spcAft>
                <a:spcPts val="0"/>
              </a:spcAft>
              <a:buClr>
                <a:srgbClr val="DE8F32"/>
              </a:buClr>
              <a:buSzPct val="108108"/>
              <a:buFont typeface="Helvetica Neue"/>
              <a:buNone/>
            </a:pPr>
            <a:endParaRPr i="1" dirty="0">
              <a:latin typeface="Avenir"/>
              <a:ea typeface="Avenir"/>
              <a:cs typeface="Avenir"/>
              <a:sym typeface="Avenir"/>
            </a:endParaRPr>
          </a:p>
          <a:p>
            <a:pPr marL="495300" lvl="0" indent="-342900" algn="ctr" rtl="0">
              <a:lnSpc>
                <a:spcPct val="115000"/>
              </a:lnSpc>
              <a:spcBef>
                <a:spcPts val="0"/>
              </a:spcBef>
              <a:spcAft>
                <a:spcPts val="0"/>
              </a:spcAft>
              <a:buSzPct val="99099"/>
              <a:buFont typeface="Noto Sans Symbols"/>
              <a:buChar char="🡪"/>
            </a:pPr>
            <a:r>
              <a:rPr lang="es-ES" sz="2400" b="1" dirty="0">
                <a:latin typeface="Avenir"/>
                <a:ea typeface="Avenir"/>
                <a:cs typeface="Avenir"/>
                <a:sym typeface="Avenir"/>
              </a:rPr>
              <a:t>Synodalne nawrócenie Kościoła</a:t>
            </a:r>
            <a:endParaRPr dirty="0"/>
          </a:p>
          <a:p>
            <a:pPr marL="152400" lvl="0" indent="0" algn="ctr" rtl="0">
              <a:lnSpc>
                <a:spcPct val="115000"/>
              </a:lnSpc>
              <a:spcBef>
                <a:spcPts val="0"/>
              </a:spcBef>
              <a:spcAft>
                <a:spcPts val="0"/>
              </a:spcAft>
              <a:buSzPct val="99099"/>
              <a:buNone/>
            </a:pPr>
            <a:r>
              <a:rPr lang="pl-PL" sz="1800" i="1" dirty="0">
                <a:solidFill>
                  <a:srgbClr val="DE8F31"/>
                </a:solidFill>
                <a:effectLst/>
                <a:latin typeface="Arial" panose="020B0604020202020204" pitchFamily="34" charset="0"/>
                <a:ea typeface="Arial" panose="020B0604020202020204" pitchFamily="34" charset="0"/>
                <a:cs typeface="Times New Roman" panose="02020603050405020304" pitchFamily="18" charset="0"/>
              </a:rPr>
              <a:t>Wprowadzanie w życie Synodalnej natury całego Kościoła</a:t>
            </a:r>
            <a:endParaRPr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9" descr="Screen Shot 2021-09-09 at 7.33.40 PM.png"/>
          <p:cNvPicPr preferRelativeResize="0"/>
          <p:nvPr/>
        </p:nvPicPr>
        <p:blipFill rotWithShape="1">
          <a:blip r:embed="rId3">
            <a:alphaModFix/>
          </a:blip>
          <a:srcRect/>
          <a:stretch/>
        </p:blipFill>
        <p:spPr>
          <a:xfrm>
            <a:off x="3531604" y="401105"/>
            <a:ext cx="5490574" cy="4620547"/>
          </a:xfrm>
          <a:prstGeom prst="rect">
            <a:avLst/>
          </a:prstGeom>
          <a:noFill/>
          <a:ln>
            <a:noFill/>
          </a:ln>
        </p:spPr>
      </p:pic>
      <p:sp>
        <p:nvSpPr>
          <p:cNvPr id="179" name="Google Shape;179;p9"/>
          <p:cNvSpPr txBox="1">
            <a:spLocks noGrp="1"/>
          </p:cNvSpPr>
          <p:nvPr>
            <p:ph type="body" idx="1"/>
          </p:nvPr>
        </p:nvSpPr>
        <p:spPr>
          <a:xfrm>
            <a:off x="254000" y="281354"/>
            <a:ext cx="4368800" cy="4037428"/>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pl-PL" sz="2800" b="1" dirty="0">
                <a:solidFill>
                  <a:schemeClr val="dk1"/>
                </a:solidFill>
                <a:latin typeface="Avenir"/>
                <a:ea typeface="Avenir"/>
                <a:cs typeface="Avenir"/>
                <a:sym typeface="Avenir"/>
              </a:rPr>
              <a:t>Komunia</a:t>
            </a:r>
            <a:r>
              <a:rPr lang="es-ES" sz="2800" b="1" dirty="0">
                <a:solidFill>
                  <a:schemeClr val="dk1"/>
                </a:solidFill>
                <a:latin typeface="Avenir"/>
                <a:ea typeface="Avenir"/>
                <a:cs typeface="Avenir"/>
                <a:sym typeface="Avenir"/>
              </a:rPr>
              <a:t>, </a:t>
            </a:r>
            <a:r>
              <a:rPr lang="pl-PL" sz="2800" b="1" dirty="0">
                <a:solidFill>
                  <a:schemeClr val="dk1"/>
                </a:solidFill>
                <a:latin typeface="Avenir"/>
                <a:ea typeface="Avenir"/>
                <a:cs typeface="Avenir"/>
                <a:sym typeface="Avenir"/>
              </a:rPr>
              <a:t/>
            </a:r>
            <a:br>
              <a:rPr lang="pl-PL" sz="2800" b="1" dirty="0">
                <a:solidFill>
                  <a:schemeClr val="dk1"/>
                </a:solidFill>
                <a:latin typeface="Avenir"/>
                <a:ea typeface="Avenir"/>
                <a:cs typeface="Avenir"/>
                <a:sym typeface="Avenir"/>
              </a:rPr>
            </a:br>
            <a:r>
              <a:rPr lang="pl-PL" sz="2800" b="1" dirty="0">
                <a:solidFill>
                  <a:schemeClr val="dk1"/>
                </a:solidFill>
                <a:latin typeface="Avenir"/>
                <a:ea typeface="Avenir"/>
                <a:cs typeface="Avenir"/>
                <a:sym typeface="Avenir"/>
              </a:rPr>
              <a:t>Uczestnictwo</a:t>
            </a:r>
            <a:r>
              <a:rPr lang="es-ES" sz="2800" b="1" dirty="0">
                <a:solidFill>
                  <a:schemeClr val="dk1"/>
                </a:solidFill>
                <a:latin typeface="Avenir"/>
                <a:ea typeface="Avenir"/>
                <a:cs typeface="Avenir"/>
                <a:sym typeface="Avenir"/>
              </a:rPr>
              <a:t> </a:t>
            </a:r>
            <a:br>
              <a:rPr lang="es-ES" sz="2800" b="1" dirty="0">
                <a:solidFill>
                  <a:schemeClr val="dk1"/>
                </a:solidFill>
                <a:latin typeface="Avenir"/>
                <a:ea typeface="Avenir"/>
                <a:cs typeface="Avenir"/>
                <a:sym typeface="Avenir"/>
              </a:rPr>
            </a:br>
            <a:r>
              <a:rPr lang="pl-PL" sz="2800" b="1" dirty="0">
                <a:solidFill>
                  <a:schemeClr val="dk1"/>
                </a:solidFill>
                <a:latin typeface="Avenir"/>
                <a:ea typeface="Avenir"/>
                <a:cs typeface="Avenir"/>
                <a:sym typeface="Avenir"/>
              </a:rPr>
              <a:t>i Misja</a:t>
            </a:r>
            <a:r>
              <a:rPr lang="es-ES" sz="2800" b="1" dirty="0">
                <a:solidFill>
                  <a:schemeClr val="dk1"/>
                </a:solidFill>
                <a:latin typeface="Avenir"/>
                <a:ea typeface="Avenir"/>
                <a:cs typeface="Avenir"/>
                <a:sym typeface="Avenir"/>
              </a:rPr>
              <a:t> </a:t>
            </a:r>
            <a:endParaRPr lang="es-ES" sz="1400" dirty="0"/>
          </a:p>
          <a:p>
            <a:pPr marL="0" lvl="0" indent="0" algn="ctr" rtl="0">
              <a:lnSpc>
                <a:spcPct val="115000"/>
              </a:lnSpc>
              <a:spcBef>
                <a:spcPts val="0"/>
              </a:spcBef>
              <a:spcAft>
                <a:spcPts val="0"/>
              </a:spcAft>
              <a:buClr>
                <a:schemeClr val="dk1"/>
              </a:buClr>
              <a:buSzPts val="1100"/>
              <a:buFont typeface="Arial"/>
              <a:buNone/>
            </a:pPr>
            <a:r>
              <a:rPr lang="es-ES" sz="3000" dirty="0">
                <a:solidFill>
                  <a:schemeClr val="dk1"/>
                </a:solidFill>
                <a:latin typeface="Avenir"/>
                <a:ea typeface="Avenir"/>
                <a:cs typeface="Avenir"/>
                <a:sym typeface="Avenir"/>
              </a:rPr>
              <a:t>– </a:t>
            </a:r>
            <a:br>
              <a:rPr lang="es-ES" sz="3000" dirty="0">
                <a:solidFill>
                  <a:schemeClr val="dk1"/>
                </a:solidFill>
                <a:latin typeface="Avenir"/>
                <a:ea typeface="Avenir"/>
                <a:cs typeface="Avenir"/>
                <a:sym typeface="Avenir"/>
              </a:rPr>
            </a:br>
            <a:r>
              <a:rPr lang="es-ES" sz="3000" dirty="0">
                <a:solidFill>
                  <a:schemeClr val="dk1"/>
                </a:solidFill>
                <a:latin typeface="Avenir"/>
                <a:ea typeface="Avenir"/>
                <a:cs typeface="Avenir"/>
                <a:sym typeface="Avenir"/>
              </a:rPr>
              <a:t>3 niezbędne klucze </a:t>
            </a:r>
            <a:endParaRPr dirty="0"/>
          </a:p>
          <a:p>
            <a:pPr marL="0" lvl="0" indent="0" algn="ctr" rtl="0">
              <a:lnSpc>
                <a:spcPct val="115000"/>
              </a:lnSpc>
              <a:spcBef>
                <a:spcPts val="0"/>
              </a:spcBef>
              <a:spcAft>
                <a:spcPts val="0"/>
              </a:spcAft>
              <a:buClr>
                <a:schemeClr val="dk1"/>
              </a:buClr>
              <a:buSzPts val="1100"/>
              <a:buFont typeface="Arial"/>
              <a:buNone/>
            </a:pPr>
            <a:r>
              <a:rPr lang="es-ES" sz="3000" dirty="0">
                <a:solidFill>
                  <a:schemeClr val="dk1"/>
                </a:solidFill>
                <a:latin typeface="Avenir"/>
                <a:ea typeface="Avenir"/>
                <a:cs typeface="Avenir"/>
                <a:sym typeface="Avenir"/>
              </a:rPr>
              <a:t>stanowiące serce </a:t>
            </a:r>
            <a:br>
              <a:rPr lang="es-ES" sz="3000" dirty="0">
                <a:solidFill>
                  <a:schemeClr val="dk1"/>
                </a:solidFill>
                <a:latin typeface="Avenir"/>
                <a:ea typeface="Avenir"/>
                <a:cs typeface="Avenir"/>
                <a:sym typeface="Avenir"/>
              </a:rPr>
            </a:br>
            <a:r>
              <a:rPr lang="es-ES" sz="3000" dirty="0">
                <a:solidFill>
                  <a:schemeClr val="dk1"/>
                </a:solidFill>
                <a:latin typeface="Avenir"/>
                <a:ea typeface="Avenir"/>
                <a:cs typeface="Avenir"/>
                <a:sym typeface="Avenir"/>
              </a:rPr>
              <a:t>Kościoła Synodalnego</a:t>
            </a:r>
            <a:endParaRPr sz="3000" dirty="0">
              <a:latin typeface="Avenir"/>
              <a:ea typeface="Avenir"/>
              <a:cs typeface="Avenir"/>
              <a:sym typeface="Avenir"/>
            </a:endParaRPr>
          </a:p>
        </p:txBody>
      </p:sp>
      <p:sp>
        <p:nvSpPr>
          <p:cNvPr id="180" name="Google Shape;180;p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pPr marL="0" lvl="0" indent="0" algn="r" rtl="0">
                <a:lnSpc>
                  <a:spcPct val="100000"/>
                </a:lnSpc>
                <a:spcBef>
                  <a:spcPts val="0"/>
                </a:spcBef>
                <a:spcAft>
                  <a:spcPts val="0"/>
                </a:spcAft>
                <a:buSzPts val="800"/>
                <a:buNone/>
              </a:pPr>
              <a:t>9</a:t>
            </a:fld>
            <a:endParaRPr/>
          </a:p>
        </p:txBody>
      </p:sp>
      <p:cxnSp>
        <p:nvCxnSpPr>
          <p:cNvPr id="181" name="Google Shape;181;p9"/>
          <p:cNvCxnSpPr/>
          <p:nvPr/>
        </p:nvCxnSpPr>
        <p:spPr>
          <a:xfrm>
            <a:off x="1193493" y="4460196"/>
            <a:ext cx="2278800" cy="0"/>
          </a:xfrm>
          <a:prstGeom prst="straightConnector1">
            <a:avLst/>
          </a:prstGeom>
          <a:noFill/>
          <a:ln w="28575" cap="flat" cmpd="sng">
            <a:solidFill>
              <a:srgbClr val="DE8F32"/>
            </a:solidFill>
            <a:prstDash val="dot"/>
            <a:round/>
            <a:headEnd type="none" w="sm" len="sm"/>
            <a:tailEnd type="none" w="sm" len="sm"/>
          </a:ln>
        </p:spPr>
      </p:cxnSp>
      <p:sp>
        <p:nvSpPr>
          <p:cNvPr id="2" name="pole tekstowe 1">
            <a:extLst>
              <a:ext uri="{FF2B5EF4-FFF2-40B4-BE49-F238E27FC236}">
                <a16:creationId xmlns="" xmlns:a16="http://schemas.microsoft.com/office/drawing/2014/main" id="{2B391CAD-4AA7-4BB8-9795-3637537382F0}"/>
              </a:ext>
            </a:extLst>
          </p:cNvPr>
          <p:cNvSpPr txBox="1"/>
          <p:nvPr/>
        </p:nvSpPr>
        <p:spPr>
          <a:xfrm>
            <a:off x="5578609" y="1944061"/>
            <a:ext cx="1344705" cy="523220"/>
          </a:xfrm>
          <a:prstGeom prst="rect">
            <a:avLst/>
          </a:prstGeom>
          <a:solidFill>
            <a:schemeClr val="bg1"/>
          </a:solidFill>
        </p:spPr>
        <p:txBody>
          <a:bodyPr wrap="square" rtlCol="0">
            <a:spAutoFit/>
          </a:bodyPr>
          <a:lstStyle/>
          <a:p>
            <a:r>
              <a:rPr lang="pl-PL" dirty="0"/>
              <a:t>Ku Kościołowi Synodalnemu</a:t>
            </a:r>
          </a:p>
        </p:txBody>
      </p:sp>
      <p:sp>
        <p:nvSpPr>
          <p:cNvPr id="7" name="pole tekstowe 6">
            <a:extLst>
              <a:ext uri="{FF2B5EF4-FFF2-40B4-BE49-F238E27FC236}">
                <a16:creationId xmlns="" xmlns:a16="http://schemas.microsoft.com/office/drawing/2014/main" id="{F0D1242C-A2D4-4F04-A43D-CEBF2BB5DD62}"/>
              </a:ext>
            </a:extLst>
          </p:cNvPr>
          <p:cNvSpPr txBox="1"/>
          <p:nvPr/>
        </p:nvSpPr>
        <p:spPr>
          <a:xfrm rot="19710356">
            <a:off x="7031066" y="1286381"/>
            <a:ext cx="828000" cy="169277"/>
          </a:xfrm>
          <a:prstGeom prst="rect">
            <a:avLst/>
          </a:prstGeom>
          <a:solidFill>
            <a:schemeClr val="bg1"/>
          </a:solidFill>
        </p:spPr>
        <p:txBody>
          <a:bodyPr wrap="square" lIns="0" tIns="0" rIns="0" bIns="0" rtlCol="0">
            <a:spAutoFit/>
          </a:bodyPr>
          <a:lstStyle/>
          <a:p>
            <a:pPr algn="ctr"/>
            <a:r>
              <a:rPr lang="pl-PL" sz="1100" dirty="0"/>
              <a:t>KOMUNIA</a:t>
            </a:r>
          </a:p>
        </p:txBody>
      </p:sp>
      <p:sp>
        <p:nvSpPr>
          <p:cNvPr id="8" name="pole tekstowe 7">
            <a:extLst>
              <a:ext uri="{FF2B5EF4-FFF2-40B4-BE49-F238E27FC236}">
                <a16:creationId xmlns="" xmlns:a16="http://schemas.microsoft.com/office/drawing/2014/main" id="{D6149DD2-E898-438F-A76E-6C9B0B2F5F9D}"/>
              </a:ext>
            </a:extLst>
          </p:cNvPr>
          <p:cNvSpPr txBox="1"/>
          <p:nvPr/>
        </p:nvSpPr>
        <p:spPr>
          <a:xfrm rot="1895838">
            <a:off x="4468433" y="1556523"/>
            <a:ext cx="756000" cy="169277"/>
          </a:xfrm>
          <a:prstGeom prst="rect">
            <a:avLst/>
          </a:prstGeom>
          <a:solidFill>
            <a:schemeClr val="bg1"/>
          </a:solidFill>
        </p:spPr>
        <p:txBody>
          <a:bodyPr wrap="square" lIns="0" tIns="0" rIns="0" bIns="0" rtlCol="0">
            <a:spAutoFit/>
          </a:bodyPr>
          <a:lstStyle/>
          <a:p>
            <a:pPr algn="ctr"/>
            <a:r>
              <a:rPr lang="pl-PL" sz="1100" dirty="0"/>
              <a:t>MISJA</a:t>
            </a:r>
          </a:p>
        </p:txBody>
      </p:sp>
      <p:sp>
        <p:nvSpPr>
          <p:cNvPr id="9" name="pole tekstowe 8">
            <a:extLst>
              <a:ext uri="{FF2B5EF4-FFF2-40B4-BE49-F238E27FC236}">
                <a16:creationId xmlns="" xmlns:a16="http://schemas.microsoft.com/office/drawing/2014/main" id="{730B636B-0CC9-431F-B541-6BF2F3858C09}"/>
              </a:ext>
            </a:extLst>
          </p:cNvPr>
          <p:cNvSpPr txBox="1"/>
          <p:nvPr/>
        </p:nvSpPr>
        <p:spPr>
          <a:xfrm rot="5400000">
            <a:off x="5944823" y="3711317"/>
            <a:ext cx="814509" cy="107722"/>
          </a:xfrm>
          <a:prstGeom prst="rect">
            <a:avLst/>
          </a:prstGeom>
          <a:solidFill>
            <a:schemeClr val="bg1"/>
          </a:solidFill>
        </p:spPr>
        <p:txBody>
          <a:bodyPr wrap="square" lIns="0" tIns="0" rIns="0" bIns="0" rtlCol="0">
            <a:spAutoFit/>
          </a:bodyPr>
          <a:lstStyle/>
          <a:p>
            <a:pPr algn="ctr"/>
            <a:r>
              <a:rPr lang="pl-PL" sz="700" dirty="0"/>
              <a:t>UCZESTNICTWO</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3029</Words>
  <Application>Microsoft Office PowerPoint</Application>
  <PresentationFormat>Pokaz na ekranie (16:9)</PresentationFormat>
  <Paragraphs>261</Paragraphs>
  <Slides>36</Slides>
  <Notes>36</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36</vt:i4>
      </vt:variant>
    </vt:vector>
  </HeadingPairs>
  <TitlesOfParts>
    <vt:vector size="45" baseType="lpstr">
      <vt:lpstr>Arial</vt:lpstr>
      <vt:lpstr>Times New Roman</vt:lpstr>
      <vt:lpstr>Helvetica Neue</vt:lpstr>
      <vt:lpstr>PMingLiU</vt:lpstr>
      <vt:lpstr>Avenir</vt:lpstr>
      <vt:lpstr>Helvetica Neue Light</vt:lpstr>
      <vt:lpstr>Noto Sans Symbols</vt:lpstr>
      <vt:lpstr>Calibri</vt:lpstr>
      <vt:lpstr>Simple Light</vt:lpstr>
      <vt:lpstr>Ku Kościołowi Synodalnemu: Komunia, Uczestnictwo i Misja</vt:lpstr>
      <vt:lpstr>Slajd 2</vt:lpstr>
      <vt:lpstr>Slajd 3</vt:lpstr>
      <vt:lpstr>Razem, wsłuchując się w Ducha Świętego, niech  Bóg nas prowadzi </vt:lpstr>
      <vt:lpstr>Wyzwanie Synodalności</vt:lpstr>
      <vt:lpstr>Slajd 6</vt:lpstr>
      <vt:lpstr>Slajd 7</vt:lpstr>
      <vt:lpstr>Cel Synodu</vt:lpstr>
      <vt:lpstr>Slajd 9</vt:lpstr>
      <vt:lpstr>Slajd 10</vt:lpstr>
      <vt:lpstr>Od wydarzenia do procesu</vt:lpstr>
      <vt:lpstr>Episcopalis Communio podkreśla fazę lokalną</vt:lpstr>
      <vt:lpstr>Episcopalis Communio podkreśla fazę lokalną</vt:lpstr>
      <vt:lpstr>Podstawowe Pytanie Procesu Synodalnego</vt:lpstr>
      <vt:lpstr>Slajd 15</vt:lpstr>
      <vt:lpstr>Slajd 16</vt:lpstr>
      <vt:lpstr>Slajd 17</vt:lpstr>
      <vt:lpstr>Cele Synodu (DP, 2)</vt:lpstr>
      <vt:lpstr>Cele Synodu (DP, 2)</vt:lpstr>
      <vt:lpstr>Slajd 20</vt:lpstr>
      <vt:lpstr>Slajd 21</vt:lpstr>
      <vt:lpstr>Rozeznawanie znaków czasu w świetle Ewangelii</vt:lpstr>
      <vt:lpstr>“W tak zarysowanym kontekście synodalność stanowi naczelną drogę dla Kościoła, wezwanego do odnowy pod działaniem Ducha Świętego i dzięki słuchaniu Słowa Bożego.” (PD, 9)</vt:lpstr>
      <vt:lpstr>Slajd 24</vt:lpstr>
      <vt:lpstr>Slajd 25</vt:lpstr>
      <vt:lpstr>Synodalność w działaniu: Drogi konsultacji Ludu Bożego (DP, 26)</vt:lpstr>
      <vt:lpstr>Podstawowe pytanie procesu synodalnego</vt:lpstr>
      <vt:lpstr>Dziesięć głównych kwestii,  które należy pogłębić</vt:lpstr>
      <vt:lpstr>Pokrzepiające Organy Kolegialne</vt:lpstr>
      <vt:lpstr>Kluczowy cel Vademecum: promowanie dostosowania  do kontekstu lokalnego </vt:lpstr>
      <vt:lpstr>Slajd 31</vt:lpstr>
      <vt:lpstr>Slajd 32</vt:lpstr>
      <vt:lpstr>Faza Diecezjalna Synodu</vt:lpstr>
      <vt:lpstr>Rozwój Fazy Diecezjalnej</vt:lpstr>
      <vt:lpstr>Slajd 35</vt:lpstr>
      <vt:lpstr>Dziękujemy!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 Kościołowi Synodalnemu: Komunia, Uczestnictwo i Misja</dc:title>
  <dc:creator>nathalie.becquart</dc:creator>
  <cp:lastModifiedBy>user</cp:lastModifiedBy>
  <cp:revision>50</cp:revision>
  <dcterms:modified xsi:type="dcterms:W3CDTF">2021-11-24T23:50:44Z</dcterms:modified>
</cp:coreProperties>
</file>